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08" r:id="rId1"/>
  </p:sldMasterIdLst>
  <p:notesMasterIdLst>
    <p:notesMasterId r:id="rId97"/>
  </p:notesMasterIdLst>
  <p:sldIdLst>
    <p:sldId id="315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1" r:id="rId16"/>
    <p:sldId id="330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1" r:id="rId26"/>
    <p:sldId id="342" r:id="rId27"/>
    <p:sldId id="340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67" r:id="rId52"/>
    <p:sldId id="343" r:id="rId53"/>
    <p:sldId id="368" r:id="rId54"/>
    <p:sldId id="374" r:id="rId55"/>
    <p:sldId id="376" r:id="rId56"/>
    <p:sldId id="377" r:id="rId57"/>
    <p:sldId id="379" r:id="rId58"/>
    <p:sldId id="380" r:id="rId59"/>
    <p:sldId id="381" r:id="rId60"/>
    <p:sldId id="382" r:id="rId61"/>
    <p:sldId id="384" r:id="rId62"/>
    <p:sldId id="385" r:id="rId63"/>
    <p:sldId id="386" r:id="rId64"/>
    <p:sldId id="387" r:id="rId65"/>
    <p:sldId id="388" r:id="rId66"/>
    <p:sldId id="378" r:id="rId67"/>
    <p:sldId id="389" r:id="rId68"/>
    <p:sldId id="390" r:id="rId69"/>
    <p:sldId id="391" r:id="rId70"/>
    <p:sldId id="392" r:id="rId71"/>
    <p:sldId id="393" r:id="rId72"/>
    <p:sldId id="395" r:id="rId73"/>
    <p:sldId id="394" r:id="rId74"/>
    <p:sldId id="396" r:id="rId75"/>
    <p:sldId id="370" r:id="rId76"/>
    <p:sldId id="375" r:id="rId77"/>
    <p:sldId id="397" r:id="rId78"/>
    <p:sldId id="398" r:id="rId79"/>
    <p:sldId id="399" r:id="rId80"/>
    <p:sldId id="400" r:id="rId81"/>
    <p:sldId id="402" r:id="rId82"/>
    <p:sldId id="401" r:id="rId83"/>
    <p:sldId id="371" r:id="rId84"/>
    <p:sldId id="369" r:id="rId85"/>
    <p:sldId id="428" r:id="rId86"/>
    <p:sldId id="429" r:id="rId87"/>
    <p:sldId id="430" r:id="rId88"/>
    <p:sldId id="431" r:id="rId89"/>
    <p:sldId id="432" r:id="rId90"/>
    <p:sldId id="433" r:id="rId91"/>
    <p:sldId id="434" r:id="rId92"/>
    <p:sldId id="435" r:id="rId93"/>
    <p:sldId id="436" r:id="rId94"/>
    <p:sldId id="449" r:id="rId95"/>
    <p:sldId id="448" r:id="rId96"/>
  </p:sldIdLst>
  <p:sldSz cx="12192000" cy="6858000"/>
  <p:notesSz cx="9926638" cy="6797675"/>
  <p:embeddedFontLst>
    <p:embeddedFont>
      <p:font typeface="Calibri Light" pitchFamily="34" charset="0"/>
      <p:regular r:id="rId98"/>
      <p:italic r:id="rId99"/>
    </p:embeddedFont>
    <p:embeddedFont>
      <p:font typeface="Monotype Corsiva" pitchFamily="66" charset="0"/>
      <p:italic r:id="rId100"/>
    </p:embeddedFont>
    <p:embeddedFont>
      <p:font typeface="Calibri" pitchFamily="34" charset="0"/>
      <p:regular r:id="rId101"/>
      <p:bold r:id="rId102"/>
      <p:italic r:id="rId103"/>
      <p:boldItalic r:id="rId10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F17A"/>
    <a:srgbClr val="3366FF"/>
    <a:srgbClr val="D2E1FE"/>
    <a:srgbClr val="99F9C4"/>
    <a:srgbClr val="1B9D59"/>
    <a:srgbClr val="FFCCCC"/>
    <a:srgbClr val="D6BBEB"/>
    <a:srgbClr val="B5D1F9"/>
    <a:srgbClr val="8FDFFF"/>
    <a:srgbClr val="1DA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5767" autoAdjust="0"/>
  </p:normalViewPr>
  <p:slideViewPr>
    <p:cSldViewPr>
      <p:cViewPr>
        <p:scale>
          <a:sx n="100" d="100"/>
          <a:sy n="100" d="100"/>
        </p:scale>
        <p:origin x="-900" y="-26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3.fntdata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6.fntdata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B48D2B-EC9D-4961-BF4D-5A4CC12A0E9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A4FA1EA-957F-4426-B686-F00E2E7378B9}">
      <dgm:prSet phldrT="[Текст]"/>
      <dgm:spPr/>
      <dgm:t>
        <a:bodyPr/>
        <a:lstStyle/>
        <a:p>
          <a:r>
            <a:rPr lang="ru-RU" dirty="0"/>
            <a:t>Государственный (федеральный) бюджет направлен на финансирование различных сфер, таких как образование, здравоохранение, культура, оборона и другие.</a:t>
          </a:r>
        </a:p>
      </dgm:t>
    </dgm:pt>
    <dgm:pt modelId="{9EB49C47-E5BF-4EC9-A28B-54032C495911}" type="parTrans" cxnId="{41030590-9D1F-411D-8E02-573BAC67B3CC}">
      <dgm:prSet/>
      <dgm:spPr/>
      <dgm:t>
        <a:bodyPr/>
        <a:lstStyle/>
        <a:p>
          <a:endParaRPr lang="ru-RU"/>
        </a:p>
      </dgm:t>
    </dgm:pt>
    <dgm:pt modelId="{DC9AFCBE-E342-4C26-8412-92C97D44A64B}" type="sibTrans" cxnId="{41030590-9D1F-411D-8E02-573BAC67B3CC}">
      <dgm:prSet/>
      <dgm:spPr/>
      <dgm:t>
        <a:bodyPr/>
        <a:lstStyle/>
        <a:p>
          <a:endParaRPr lang="ru-RU"/>
        </a:p>
      </dgm:t>
    </dgm:pt>
    <dgm:pt modelId="{45D09C8A-578D-4F0F-9ADA-63B94FB81C93}">
      <dgm:prSet phldrT="[Текст]"/>
      <dgm:spPr/>
      <dgm:t>
        <a:bodyPr/>
        <a:lstStyle/>
        <a:p>
          <a:r>
            <a:rPr lang="ru-RU" b="0" i="0" dirty="0"/>
            <a:t>Региональный финансирует программы и проекты на уровне субъекта Федерации</a:t>
          </a:r>
          <a:endParaRPr lang="ru-RU" dirty="0"/>
        </a:p>
      </dgm:t>
    </dgm:pt>
    <dgm:pt modelId="{94EBFBF8-0F09-4E6A-A2F7-64796FA8D748}" type="parTrans" cxnId="{1A12BACB-574C-4A9F-8F61-033BE7CB9A93}">
      <dgm:prSet/>
      <dgm:spPr/>
      <dgm:t>
        <a:bodyPr/>
        <a:lstStyle/>
        <a:p>
          <a:endParaRPr lang="ru-RU"/>
        </a:p>
      </dgm:t>
    </dgm:pt>
    <dgm:pt modelId="{DCB3DD21-F22A-4305-AAD5-9516176AF153}" type="sibTrans" cxnId="{1A12BACB-574C-4A9F-8F61-033BE7CB9A93}">
      <dgm:prSet/>
      <dgm:spPr/>
      <dgm:t>
        <a:bodyPr/>
        <a:lstStyle/>
        <a:p>
          <a:endParaRPr lang="ru-RU"/>
        </a:p>
      </dgm:t>
    </dgm:pt>
    <dgm:pt modelId="{A9F3C211-052F-447E-890E-5E3624758768}">
      <dgm:prSet phldrT="[Текст]"/>
      <dgm:spPr/>
      <dgm:t>
        <a:bodyPr/>
        <a:lstStyle/>
        <a:p>
          <a:r>
            <a:rPr lang="ru-RU" dirty="0"/>
            <a:t>Местный обеспечивает функционирование муниципалитета и их потребности.</a:t>
          </a:r>
        </a:p>
      </dgm:t>
    </dgm:pt>
    <dgm:pt modelId="{39845C4E-8CE1-4272-BB63-89E8D1BEC3C3}" type="parTrans" cxnId="{B6DFB6A1-8FF6-44CA-BE07-8874C58BE36A}">
      <dgm:prSet/>
      <dgm:spPr/>
      <dgm:t>
        <a:bodyPr/>
        <a:lstStyle/>
        <a:p>
          <a:endParaRPr lang="ru-RU"/>
        </a:p>
      </dgm:t>
    </dgm:pt>
    <dgm:pt modelId="{E6AA815C-5E94-4CE1-8B06-CBF4A84D69D2}" type="sibTrans" cxnId="{B6DFB6A1-8FF6-44CA-BE07-8874C58BE36A}">
      <dgm:prSet/>
      <dgm:spPr/>
      <dgm:t>
        <a:bodyPr/>
        <a:lstStyle/>
        <a:p>
          <a:endParaRPr lang="ru-RU"/>
        </a:p>
      </dgm:t>
    </dgm:pt>
    <dgm:pt modelId="{D67C70B2-01C4-47CA-88D6-05049C1BA158}" type="pres">
      <dgm:prSet presAssocID="{ACB48D2B-EC9D-4961-BF4D-5A4CC12A0E9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60323E0-63E2-4EDE-B4BB-6FF43C392B9C}" type="pres">
      <dgm:prSet presAssocID="{ACB48D2B-EC9D-4961-BF4D-5A4CC12A0E99}" presName="Name1" presStyleCnt="0"/>
      <dgm:spPr/>
    </dgm:pt>
    <dgm:pt modelId="{48DBCC15-6C7C-47A5-B20B-979DE1EA6235}" type="pres">
      <dgm:prSet presAssocID="{ACB48D2B-EC9D-4961-BF4D-5A4CC12A0E99}" presName="cycle" presStyleCnt="0"/>
      <dgm:spPr/>
    </dgm:pt>
    <dgm:pt modelId="{35CEB275-2714-4F68-ABAF-7E4D866AE528}" type="pres">
      <dgm:prSet presAssocID="{ACB48D2B-EC9D-4961-BF4D-5A4CC12A0E99}" presName="srcNode" presStyleLbl="node1" presStyleIdx="0" presStyleCnt="3"/>
      <dgm:spPr/>
    </dgm:pt>
    <dgm:pt modelId="{417A80BE-63DC-4A6D-919C-289BF79D1C5B}" type="pres">
      <dgm:prSet presAssocID="{ACB48D2B-EC9D-4961-BF4D-5A4CC12A0E99}" presName="conn" presStyleLbl="parChTrans1D2" presStyleIdx="0" presStyleCnt="1"/>
      <dgm:spPr/>
      <dgm:t>
        <a:bodyPr/>
        <a:lstStyle/>
        <a:p>
          <a:endParaRPr lang="ru-RU"/>
        </a:p>
      </dgm:t>
    </dgm:pt>
    <dgm:pt modelId="{9B9F0D4C-6DE6-4001-9F8E-79268170B237}" type="pres">
      <dgm:prSet presAssocID="{ACB48D2B-EC9D-4961-BF4D-5A4CC12A0E99}" presName="extraNode" presStyleLbl="node1" presStyleIdx="0" presStyleCnt="3"/>
      <dgm:spPr/>
    </dgm:pt>
    <dgm:pt modelId="{AB33B630-4CD3-4292-BEE4-3771AE98B13B}" type="pres">
      <dgm:prSet presAssocID="{ACB48D2B-EC9D-4961-BF4D-5A4CC12A0E99}" presName="dstNode" presStyleLbl="node1" presStyleIdx="0" presStyleCnt="3"/>
      <dgm:spPr/>
    </dgm:pt>
    <dgm:pt modelId="{4CDFE2B1-7AF8-411A-A656-91FF9B2A3FF7}" type="pres">
      <dgm:prSet presAssocID="{EA4FA1EA-957F-4426-B686-F00E2E7378B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C2736-66E9-4CFA-81D2-27959E57BA3C}" type="pres">
      <dgm:prSet presAssocID="{EA4FA1EA-957F-4426-B686-F00E2E7378B9}" presName="accent_1" presStyleCnt="0"/>
      <dgm:spPr/>
    </dgm:pt>
    <dgm:pt modelId="{1A59D4FC-6405-4561-AD83-70B80FA70564}" type="pres">
      <dgm:prSet presAssocID="{EA4FA1EA-957F-4426-B686-F00E2E7378B9}" presName="accentRepeatNode" presStyleLbl="solidFgAcc1" presStyleIdx="0" presStyleCnt="3"/>
      <dgm:spPr/>
    </dgm:pt>
    <dgm:pt modelId="{62C4E139-3FA3-4204-A256-175EE861B719}" type="pres">
      <dgm:prSet presAssocID="{45D09C8A-578D-4F0F-9ADA-63B94FB81C9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3DE40-A1D5-496F-929F-A786E0D98FC7}" type="pres">
      <dgm:prSet presAssocID="{45D09C8A-578D-4F0F-9ADA-63B94FB81C93}" presName="accent_2" presStyleCnt="0"/>
      <dgm:spPr/>
    </dgm:pt>
    <dgm:pt modelId="{A47694E4-0113-48A8-AEC9-05B648928595}" type="pres">
      <dgm:prSet presAssocID="{45D09C8A-578D-4F0F-9ADA-63B94FB81C93}" presName="accentRepeatNode" presStyleLbl="solidFgAcc1" presStyleIdx="1" presStyleCnt="3"/>
      <dgm:spPr/>
    </dgm:pt>
    <dgm:pt modelId="{AFE53A1C-A08A-4D64-98E8-DBCD1F1848FF}" type="pres">
      <dgm:prSet presAssocID="{A9F3C211-052F-447E-890E-5E362475876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DF459-A048-4EAC-9DC6-EAB756FEE333}" type="pres">
      <dgm:prSet presAssocID="{A9F3C211-052F-447E-890E-5E3624758768}" presName="accent_3" presStyleCnt="0"/>
      <dgm:spPr/>
    </dgm:pt>
    <dgm:pt modelId="{F55E2B94-585B-473D-BE08-E05A948A7011}" type="pres">
      <dgm:prSet presAssocID="{A9F3C211-052F-447E-890E-5E3624758768}" presName="accentRepeatNode" presStyleLbl="solidFgAcc1" presStyleIdx="2" presStyleCnt="3"/>
      <dgm:spPr/>
    </dgm:pt>
  </dgm:ptLst>
  <dgm:cxnLst>
    <dgm:cxn modelId="{C55FB103-1BCD-4436-94CD-C6309D8F749E}" type="presOf" srcId="{ACB48D2B-EC9D-4961-BF4D-5A4CC12A0E99}" destId="{D67C70B2-01C4-47CA-88D6-05049C1BA158}" srcOrd="0" destOrd="0" presId="urn:microsoft.com/office/officeart/2008/layout/VerticalCurvedList"/>
    <dgm:cxn modelId="{B6DFB6A1-8FF6-44CA-BE07-8874C58BE36A}" srcId="{ACB48D2B-EC9D-4961-BF4D-5A4CC12A0E99}" destId="{A9F3C211-052F-447E-890E-5E3624758768}" srcOrd="2" destOrd="0" parTransId="{39845C4E-8CE1-4272-BB63-89E8D1BEC3C3}" sibTransId="{E6AA815C-5E94-4CE1-8B06-CBF4A84D69D2}"/>
    <dgm:cxn modelId="{CCBB8D67-004D-4F5B-AE51-D5E265E5D6E9}" type="presOf" srcId="{EA4FA1EA-957F-4426-B686-F00E2E7378B9}" destId="{4CDFE2B1-7AF8-411A-A656-91FF9B2A3FF7}" srcOrd="0" destOrd="0" presId="urn:microsoft.com/office/officeart/2008/layout/VerticalCurvedList"/>
    <dgm:cxn modelId="{6B20830D-6130-4DD4-9C9E-5AF2AB860C24}" type="presOf" srcId="{DC9AFCBE-E342-4C26-8412-92C97D44A64B}" destId="{417A80BE-63DC-4A6D-919C-289BF79D1C5B}" srcOrd="0" destOrd="0" presId="urn:microsoft.com/office/officeart/2008/layout/VerticalCurvedList"/>
    <dgm:cxn modelId="{41030590-9D1F-411D-8E02-573BAC67B3CC}" srcId="{ACB48D2B-EC9D-4961-BF4D-5A4CC12A0E99}" destId="{EA4FA1EA-957F-4426-B686-F00E2E7378B9}" srcOrd="0" destOrd="0" parTransId="{9EB49C47-E5BF-4EC9-A28B-54032C495911}" sibTransId="{DC9AFCBE-E342-4C26-8412-92C97D44A64B}"/>
    <dgm:cxn modelId="{87F64080-D273-4F6D-B2C7-EC5C185AC7A1}" type="presOf" srcId="{45D09C8A-578D-4F0F-9ADA-63B94FB81C93}" destId="{62C4E139-3FA3-4204-A256-175EE861B719}" srcOrd="0" destOrd="0" presId="urn:microsoft.com/office/officeart/2008/layout/VerticalCurvedList"/>
    <dgm:cxn modelId="{F4F19B83-0D37-4DEC-9395-BFEFE8E729A2}" type="presOf" srcId="{A9F3C211-052F-447E-890E-5E3624758768}" destId="{AFE53A1C-A08A-4D64-98E8-DBCD1F1848FF}" srcOrd="0" destOrd="0" presId="urn:microsoft.com/office/officeart/2008/layout/VerticalCurvedList"/>
    <dgm:cxn modelId="{1A12BACB-574C-4A9F-8F61-033BE7CB9A93}" srcId="{ACB48D2B-EC9D-4961-BF4D-5A4CC12A0E99}" destId="{45D09C8A-578D-4F0F-9ADA-63B94FB81C93}" srcOrd="1" destOrd="0" parTransId="{94EBFBF8-0F09-4E6A-A2F7-64796FA8D748}" sibTransId="{DCB3DD21-F22A-4305-AAD5-9516176AF153}"/>
    <dgm:cxn modelId="{B89F46BE-7C56-44A3-968B-8D528C129BC3}" type="presParOf" srcId="{D67C70B2-01C4-47CA-88D6-05049C1BA158}" destId="{E60323E0-63E2-4EDE-B4BB-6FF43C392B9C}" srcOrd="0" destOrd="0" presId="urn:microsoft.com/office/officeart/2008/layout/VerticalCurvedList"/>
    <dgm:cxn modelId="{6DFB837F-302C-4ADD-A753-1519CA796EB5}" type="presParOf" srcId="{E60323E0-63E2-4EDE-B4BB-6FF43C392B9C}" destId="{48DBCC15-6C7C-47A5-B20B-979DE1EA6235}" srcOrd="0" destOrd="0" presId="urn:microsoft.com/office/officeart/2008/layout/VerticalCurvedList"/>
    <dgm:cxn modelId="{A3ACEACE-9F1A-4BB1-99F3-37AAA6614055}" type="presParOf" srcId="{48DBCC15-6C7C-47A5-B20B-979DE1EA6235}" destId="{35CEB275-2714-4F68-ABAF-7E4D866AE528}" srcOrd="0" destOrd="0" presId="urn:microsoft.com/office/officeart/2008/layout/VerticalCurvedList"/>
    <dgm:cxn modelId="{186E35E3-53F7-4B18-A3ED-1B32430719B9}" type="presParOf" srcId="{48DBCC15-6C7C-47A5-B20B-979DE1EA6235}" destId="{417A80BE-63DC-4A6D-919C-289BF79D1C5B}" srcOrd="1" destOrd="0" presId="urn:microsoft.com/office/officeart/2008/layout/VerticalCurvedList"/>
    <dgm:cxn modelId="{0E637502-BBC5-49F1-A8B3-7A33F53A1370}" type="presParOf" srcId="{48DBCC15-6C7C-47A5-B20B-979DE1EA6235}" destId="{9B9F0D4C-6DE6-4001-9F8E-79268170B237}" srcOrd="2" destOrd="0" presId="urn:microsoft.com/office/officeart/2008/layout/VerticalCurvedList"/>
    <dgm:cxn modelId="{6A5D0A8F-F6B9-4012-89D6-BAE85D3E37B3}" type="presParOf" srcId="{48DBCC15-6C7C-47A5-B20B-979DE1EA6235}" destId="{AB33B630-4CD3-4292-BEE4-3771AE98B13B}" srcOrd="3" destOrd="0" presId="urn:microsoft.com/office/officeart/2008/layout/VerticalCurvedList"/>
    <dgm:cxn modelId="{524EF8A7-DAF3-4B73-815A-161965B79B63}" type="presParOf" srcId="{E60323E0-63E2-4EDE-B4BB-6FF43C392B9C}" destId="{4CDFE2B1-7AF8-411A-A656-91FF9B2A3FF7}" srcOrd="1" destOrd="0" presId="urn:microsoft.com/office/officeart/2008/layout/VerticalCurvedList"/>
    <dgm:cxn modelId="{04790CEF-AFAE-4D5B-903A-EC170A4B67D2}" type="presParOf" srcId="{E60323E0-63E2-4EDE-B4BB-6FF43C392B9C}" destId="{434C2736-66E9-4CFA-81D2-27959E57BA3C}" srcOrd="2" destOrd="0" presId="urn:microsoft.com/office/officeart/2008/layout/VerticalCurvedList"/>
    <dgm:cxn modelId="{42058CBC-9062-41BD-8830-28EA52D38D45}" type="presParOf" srcId="{434C2736-66E9-4CFA-81D2-27959E57BA3C}" destId="{1A59D4FC-6405-4561-AD83-70B80FA70564}" srcOrd="0" destOrd="0" presId="urn:microsoft.com/office/officeart/2008/layout/VerticalCurvedList"/>
    <dgm:cxn modelId="{6A2E2367-3759-42EF-8584-410D8D6438EA}" type="presParOf" srcId="{E60323E0-63E2-4EDE-B4BB-6FF43C392B9C}" destId="{62C4E139-3FA3-4204-A256-175EE861B719}" srcOrd="3" destOrd="0" presId="urn:microsoft.com/office/officeart/2008/layout/VerticalCurvedList"/>
    <dgm:cxn modelId="{508EA531-0447-4D6A-9BCE-A2FB57DEF34C}" type="presParOf" srcId="{E60323E0-63E2-4EDE-B4BB-6FF43C392B9C}" destId="{51B3DE40-A1D5-496F-929F-A786E0D98FC7}" srcOrd="4" destOrd="0" presId="urn:microsoft.com/office/officeart/2008/layout/VerticalCurvedList"/>
    <dgm:cxn modelId="{4DF328AA-1C35-49C3-8F97-4C3259F956DE}" type="presParOf" srcId="{51B3DE40-A1D5-496F-929F-A786E0D98FC7}" destId="{A47694E4-0113-48A8-AEC9-05B648928595}" srcOrd="0" destOrd="0" presId="urn:microsoft.com/office/officeart/2008/layout/VerticalCurvedList"/>
    <dgm:cxn modelId="{DEC77E65-2433-4F6F-8DC9-7ED44B85540B}" type="presParOf" srcId="{E60323E0-63E2-4EDE-B4BB-6FF43C392B9C}" destId="{AFE53A1C-A08A-4D64-98E8-DBCD1F1848FF}" srcOrd="5" destOrd="0" presId="urn:microsoft.com/office/officeart/2008/layout/VerticalCurvedList"/>
    <dgm:cxn modelId="{3B7EC81F-069D-43EF-94F9-AA2705AC46C3}" type="presParOf" srcId="{E60323E0-63E2-4EDE-B4BB-6FF43C392B9C}" destId="{BC3DF459-A048-4EAC-9DC6-EAB756FEE333}" srcOrd="6" destOrd="0" presId="urn:microsoft.com/office/officeart/2008/layout/VerticalCurvedList"/>
    <dgm:cxn modelId="{FA09DB5D-5EC9-40E3-B2A2-306E1A9FC8FB}" type="presParOf" srcId="{BC3DF459-A048-4EAC-9DC6-EAB756FEE333}" destId="{F55E2B94-585B-473D-BE08-E05A948A70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A80BE-63DC-4A6D-919C-289BF79D1C5B}">
      <dsp:nvSpPr>
        <dsp:cNvPr id="0" name=""/>
        <dsp:cNvSpPr/>
      </dsp:nvSpPr>
      <dsp:spPr>
        <a:xfrm>
          <a:off x="-4933751" y="-756008"/>
          <a:ext cx="5876017" cy="5876017"/>
        </a:xfrm>
        <a:prstGeom prst="blockArc">
          <a:avLst>
            <a:gd name="adj1" fmla="val 18900000"/>
            <a:gd name="adj2" fmla="val 2700000"/>
            <a:gd name="adj3" fmla="val 368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FE2B1-7AF8-411A-A656-91FF9B2A3FF7}">
      <dsp:nvSpPr>
        <dsp:cNvPr id="0" name=""/>
        <dsp:cNvSpPr/>
      </dsp:nvSpPr>
      <dsp:spPr>
        <a:xfrm>
          <a:off x="606021" y="436400"/>
          <a:ext cx="5286041" cy="872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278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Государственный (федеральный) бюджет направлен на финансирование различных сфер, таких как образование, здравоохранение, культура, оборона и другие.</a:t>
          </a:r>
        </a:p>
      </dsp:txBody>
      <dsp:txXfrm>
        <a:off x="606021" y="436400"/>
        <a:ext cx="5286041" cy="872800"/>
      </dsp:txXfrm>
    </dsp:sp>
    <dsp:sp modelId="{1A59D4FC-6405-4561-AD83-70B80FA70564}">
      <dsp:nvSpPr>
        <dsp:cNvPr id="0" name=""/>
        <dsp:cNvSpPr/>
      </dsp:nvSpPr>
      <dsp:spPr>
        <a:xfrm>
          <a:off x="60521" y="327300"/>
          <a:ext cx="1091000" cy="1091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4E139-3FA3-4204-A256-175EE861B719}">
      <dsp:nvSpPr>
        <dsp:cNvPr id="0" name=""/>
        <dsp:cNvSpPr/>
      </dsp:nvSpPr>
      <dsp:spPr>
        <a:xfrm>
          <a:off x="923284" y="1745600"/>
          <a:ext cx="4968778" cy="872800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278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Региональный финансирует программы и проекты на уровне субъекта Федерации</a:t>
          </a:r>
          <a:endParaRPr lang="ru-RU" sz="1400" kern="1200" dirty="0"/>
        </a:p>
      </dsp:txBody>
      <dsp:txXfrm>
        <a:off x="923284" y="1745600"/>
        <a:ext cx="4968778" cy="872800"/>
      </dsp:txXfrm>
    </dsp:sp>
    <dsp:sp modelId="{A47694E4-0113-48A8-AEC9-05B648928595}">
      <dsp:nvSpPr>
        <dsp:cNvPr id="0" name=""/>
        <dsp:cNvSpPr/>
      </dsp:nvSpPr>
      <dsp:spPr>
        <a:xfrm>
          <a:off x="377784" y="1636500"/>
          <a:ext cx="1091000" cy="1091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E53A1C-A08A-4D64-98E8-DBCD1F1848FF}">
      <dsp:nvSpPr>
        <dsp:cNvPr id="0" name=""/>
        <dsp:cNvSpPr/>
      </dsp:nvSpPr>
      <dsp:spPr>
        <a:xfrm>
          <a:off x="606021" y="3054800"/>
          <a:ext cx="5286041" cy="87280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278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Местный обеспечивает функционирование муниципалитета и их потребности.</a:t>
          </a:r>
        </a:p>
      </dsp:txBody>
      <dsp:txXfrm>
        <a:off x="606021" y="3054800"/>
        <a:ext cx="5286041" cy="872800"/>
      </dsp:txXfrm>
    </dsp:sp>
    <dsp:sp modelId="{F55E2B94-585B-473D-BE08-E05A948A7011}">
      <dsp:nvSpPr>
        <dsp:cNvPr id="0" name=""/>
        <dsp:cNvSpPr/>
      </dsp:nvSpPr>
      <dsp:spPr>
        <a:xfrm>
          <a:off x="60521" y="2945700"/>
          <a:ext cx="1091000" cy="1091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32F0E-7B9A-4926-87E0-1EF9B99A518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C2784-60C9-4B58-8AFC-9DFB49579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05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40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59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25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9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308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88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12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91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10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004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6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9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5" Type="http://schemas.microsoft.com/office/2007/relationships/hdphoto" Target="../media/hdphoto16.wdp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12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18.xml"/><Relationship Id="rId7" Type="http://schemas.microsoft.com/office/2007/relationships/hdphoto" Target="../media/hdphoto18.wdp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slide" Target="slide20.xml"/><Relationship Id="rId4" Type="http://schemas.openxmlformats.org/officeDocument/2006/relationships/slide" Target="slide19.xml"/><Relationship Id="rId9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slide" Target="slide1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" Target="slide22.xml"/><Relationship Id="rId7" Type="http://schemas.openxmlformats.org/officeDocument/2006/relationships/image" Target="../media/image48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slide" Target="slide24.xml"/><Relationship Id="rId4" Type="http://schemas.openxmlformats.org/officeDocument/2006/relationships/slide" Target="slide23.xml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microsoft.com/office/2007/relationships/hdphoto" Target="../media/hdphoto6.wdp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25.xml"/><Relationship Id="rId7" Type="http://schemas.microsoft.com/office/2007/relationships/hdphoto" Target="../media/hdphoto20.wdp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slide" Target="slide28.xml"/><Relationship Id="rId4" Type="http://schemas.openxmlformats.org/officeDocument/2006/relationships/slide" Target="slide27.xml"/><Relationship Id="rId9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7.wdp"/><Relationship Id="rId7" Type="http://schemas.openxmlformats.org/officeDocument/2006/relationships/image" Target="../media/image19.jpeg"/><Relationship Id="rId12" Type="http://schemas.openxmlformats.org/officeDocument/2006/relationships/slide" Target="slide2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" Target="slide30.xml"/><Relationship Id="rId7" Type="http://schemas.openxmlformats.org/officeDocument/2006/relationships/image" Target="../media/image48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slide" Target="slide32.xml"/><Relationship Id="rId4" Type="http://schemas.openxmlformats.org/officeDocument/2006/relationships/slide" Target="slide31.xml"/><Relationship Id="rId9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2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33.xml"/><Relationship Id="rId7" Type="http://schemas.microsoft.com/office/2007/relationships/hdphoto" Target="../media/hdphoto18.wdp"/><Relationship Id="rId2" Type="http://schemas.openxmlformats.org/officeDocument/2006/relationships/slide" Target="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slide" Target="slide36.xml"/><Relationship Id="rId4" Type="http://schemas.openxmlformats.org/officeDocument/2006/relationships/slide" Target="slide35.xml"/><Relationship Id="rId9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slide" Target="slide3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" Target="slide37.xml"/><Relationship Id="rId7" Type="http://schemas.openxmlformats.org/officeDocument/2006/relationships/image" Target="../media/image48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slide" Target="slide40.xml"/><Relationship Id="rId4" Type="http://schemas.openxmlformats.org/officeDocument/2006/relationships/slide" Target="slide39.xml"/><Relationship Id="rId9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3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41.xml"/><Relationship Id="rId7" Type="http://schemas.microsoft.com/office/2007/relationships/hdphoto" Target="../media/hdphoto20.wdp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slide" Target="slide44.xml"/><Relationship Id="rId4" Type="http://schemas.openxmlformats.org/officeDocument/2006/relationships/slide" Target="slide43.xml"/><Relationship Id="rId9" Type="http://schemas.openxmlformats.org/officeDocument/2006/relationships/slide" Target="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slide" Target="slide4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46.xml"/><Relationship Id="rId7" Type="http://schemas.microsoft.com/office/2007/relationships/hdphoto" Target="../media/hdphoto18.wdp"/><Relationship Id="rId2" Type="http://schemas.openxmlformats.org/officeDocument/2006/relationships/slide" Target="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slide" Target="slide48.xml"/><Relationship Id="rId4" Type="http://schemas.openxmlformats.org/officeDocument/2006/relationships/slide" Target="slide47.xml"/><Relationship Id="rId9" Type="http://schemas.openxmlformats.org/officeDocument/2006/relationships/slide" Target="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4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" Target="slide50.xml"/><Relationship Id="rId7" Type="http://schemas.openxmlformats.org/officeDocument/2006/relationships/image" Target="../media/image48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slide" Target="slide44.xml"/><Relationship Id="rId4" Type="http://schemas.openxmlformats.org/officeDocument/2006/relationships/slide" Target="slide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8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slide" Target="slide75.xml"/><Relationship Id="rId2" Type="http://schemas.openxmlformats.org/officeDocument/2006/relationships/slide" Target="slide6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4.xml"/><Relationship Id="rId5" Type="http://schemas.openxmlformats.org/officeDocument/2006/relationships/slide" Target="slide57.xml"/><Relationship Id="rId4" Type="http://schemas.openxmlformats.org/officeDocument/2006/relationships/slide" Target="slide5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8.xml"/><Relationship Id="rId4" Type="http://schemas.openxmlformats.org/officeDocument/2006/relationships/slide" Target="slide6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7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62.xml"/><Relationship Id="rId4" Type="http://schemas.openxmlformats.org/officeDocument/2006/relationships/slide" Target="slide6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84.xml"/><Relationship Id="rId4" Type="http://schemas.openxmlformats.org/officeDocument/2006/relationships/slide" Target="slide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67.xml"/><Relationship Id="rId4" Type="http://schemas.openxmlformats.org/officeDocument/2006/relationships/slide" Target="slide7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1.xml"/><Relationship Id="rId5" Type="http://schemas.openxmlformats.org/officeDocument/2006/relationships/slide" Target="slide74.xml"/><Relationship Id="rId4" Type="http://schemas.openxmlformats.org/officeDocument/2006/relationships/slide" Target="slide7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4.xml"/><Relationship Id="rId5" Type="http://schemas.openxmlformats.org/officeDocument/2006/relationships/slide" Target="slide71.xml"/><Relationship Id="rId4" Type="http://schemas.openxmlformats.org/officeDocument/2006/relationships/slide" Target="slide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8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6.xml"/><Relationship Id="rId5" Type="http://schemas.openxmlformats.org/officeDocument/2006/relationships/slide" Target="slide79.xml"/><Relationship Id="rId4" Type="http://schemas.openxmlformats.org/officeDocument/2006/relationships/slide" Target="slide7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8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80.xml"/><Relationship Id="rId4" Type="http://schemas.openxmlformats.org/officeDocument/2006/relationships/slide" Target="slide8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" Target="slide8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5.xml"/><Relationship Id="rId2" Type="http://schemas.openxmlformats.org/officeDocument/2006/relationships/slide" Target="slide8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" Target="slide8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" Target="slide8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" Target="slide9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8.jpeg"/><Relationship Id="rId3" Type="http://schemas.microsoft.com/office/2007/relationships/hdphoto" Target="../media/hdphoto7.wdp"/><Relationship Id="rId7" Type="http://schemas.openxmlformats.org/officeDocument/2006/relationships/image" Target="../media/image34.png"/><Relationship Id="rId12" Type="http://schemas.openxmlformats.org/officeDocument/2006/relationships/image" Target="../media/image3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microsoft.com/office/2007/relationships/hdphoto" Target="../media/hdphoto14.wdp"/><Relationship Id="rId4" Type="http://schemas.openxmlformats.org/officeDocument/2006/relationships/image" Target="../media/image31.jpe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" Target="slide9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" Target="slide9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" Target="slide9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" Target="slide8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" Target="slide85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2.wdp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9696" y="1772816"/>
            <a:ext cx="5968615" cy="45550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defTabSz="914400"/>
            <a:r>
              <a:rPr lang="ru-RU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«Бюджет для граждан»</a:t>
            </a:r>
          </a:p>
          <a:p>
            <a:pPr lvl="0" algn="ctr" defTabSz="914400"/>
            <a:endParaRPr lang="ru-RU" sz="5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lvl="0" algn="ctr" defTabSz="914400"/>
            <a:r>
              <a:rPr lang="ru-RU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7+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616" y1="10678" x2="25616" y2="10678"/>
                        <a14:foregroundMark x1="40548" y1="10883" x2="40548" y2="10883"/>
                        <a14:foregroundMark x1="63836" y1="11704" x2="63836" y2="11704"/>
                        <a14:foregroundMark x1="85479" y1="9856" x2="85479" y2="9856"/>
                        <a14:foregroundMark x1="7123" y1="35113" x2="7123" y2="35113"/>
                        <a14:foregroundMark x1="10959" y1="62628" x2="10959" y2="62628"/>
                        <a14:foregroundMark x1="10548" y1="76181" x2="10548" y2="76181"/>
                        <a14:foregroundMark x1="96027" y1="55852" x2="96027" y2="55852"/>
                        <a14:foregroundMark x1="84795" y1="3491" x2="84795" y2="3491"/>
                        <a14:foregroundMark x1="14658" y1="16222" x2="14658" y2="16222"/>
                        <a14:foregroundMark x1="27260" y1="22177" x2="27260" y2="22177"/>
                        <a14:foregroundMark x1="17397" y1="22382" x2="17671" y2="31211"/>
                        <a14:foregroundMark x1="17397" y1="49487" x2="17534" y2="62423"/>
                        <a14:foregroundMark x1="17397" y1="67351" x2="17397" y2="93224"/>
                        <a14:foregroundMark x1="32603" y1="22177" x2="84795" y2="21766"/>
                        <a14:foregroundMark x1="84521" y1="23203" x2="84795" y2="91170"/>
                        <a14:foregroundMark x1="45068" y1="4312" x2="45068" y2="4312"/>
                        <a14:foregroundMark x1="38767" y1="4517" x2="38767" y2="4517"/>
                        <a14:foregroundMark x1="37123" y1="6571" x2="45616" y2="6982"/>
                        <a14:backgroundMark x1="34795" y1="17864" x2="34795" y2="17864"/>
                        <a14:backgroundMark x1="35068" y1="20329" x2="35068" y2="20329"/>
                        <a14:backgroundMark x1="86027" y1="27721" x2="86027" y2="27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0"/>
            <a:ext cx="1065718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7BFBE7-1CFC-4158-A16A-DE1607C753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927" y1="74630" x2="31768" y2="74489"/>
                        <a14:foregroundMark x1="57604" y1="40926" x2="58385" y2="40926"/>
                        <a14:foregroundMark x1="58854" y1="39537" x2="58594" y2="40926"/>
                        <a14:backgroundMark x1="32917" y1="70370" x2="32917" y2="70370"/>
                        <a14:backgroundMark x1="33438" y1="67222" x2="33438" y2="68704"/>
                        <a14:backgroundMark x1="35573" y1="77315" x2="67865" y2="75000"/>
                        <a14:backgroundMark x1="67865" y1="75000" x2="70573" y2="75000"/>
                        <a14:backgroundMark x1="69167" y1="68056" x2="69167" y2="68056"/>
                        <a14:backgroundMark x1="54635" y1="68056" x2="54635" y2="68056"/>
                        <a14:backgroundMark x1="69531" y1="72130" x2="69531" y2="72130"/>
                        <a14:backgroundMark x1="45469" y1="81574" x2="45469" y2="81574"/>
                        <a14:backgroundMark x1="51302" y1="78148" x2="51302" y2="78148"/>
                        <a14:backgroundMark x1="47240" y1="70926" x2="47240" y2="70926"/>
                        <a14:backgroundMark x1="49010" y1="74444" x2="52865" y2="82500"/>
                        <a14:backgroundMark x1="46354" y1="70093" x2="43854" y2="71296"/>
                        <a14:backgroundMark x1="44740" y1="73889" x2="46510" y2="71296"/>
                        <a14:backgroundMark x1="46146" y1="77870" x2="44583" y2="84537"/>
                        <a14:backgroundMark x1="31146" y1="76111" x2="36094" y2="77037"/>
                        <a14:backgroundMark x1="31823" y1="74444" x2="31823" y2="74444"/>
                        <a14:backgroundMark x1="32188" y1="74444" x2="32188" y2="74444"/>
                        <a14:backgroundMark x1="54844" y1="73241" x2="54844" y2="73241"/>
                        <a14:backgroundMark x1="49688" y1="76481" x2="52708" y2="79630"/>
                        <a14:backgroundMark x1="68281" y1="66111" x2="67031" y2="74259"/>
                        <a14:backgroundMark x1="67031" y1="74259" x2="69323" y2="74722"/>
                        <a14:backgroundMark x1="69323" y1="74444" x2="68906" y2="66389"/>
                        <a14:backgroundMark x1="68906" y1="66389" x2="69323" y2="73519"/>
                        <a14:backgroundMark x1="66302" y1="73519" x2="68073" y2="79352"/>
                        <a14:backgroundMark x1="54635" y1="73241" x2="54635" y2="73241"/>
                        <a14:backgroundMark x1="54479" y1="70370" x2="59479" y2="73056"/>
                        <a14:backgroundMark x1="59479" y1="73056" x2="60156" y2="72407"/>
                        <a14:backgroundMark x1="53229" y1="70370" x2="58281" y2="72130"/>
                        <a14:backgroundMark x1="58281" y1="72130" x2="59792" y2="73519"/>
                        <a14:backgroundMark x1="59792" y1="73519" x2="58177" y2="69815"/>
                        <a14:backgroundMark x1="55000" y1="73241" x2="55000" y2="73241"/>
                        <a14:backgroundMark x1="55000" y1="71852" x2="55208" y2="76111"/>
                        <a14:backgroundMark x1="32188" y1="75556" x2="33281" y2="77870"/>
                      </a14:backgroundRemoval>
                    </a14:imgEffect>
                    <a14:imgEffect>
                      <a14:colorTemperature colorTemp="7807"/>
                    </a14:imgEffect>
                    <a14:imgEffect>
                      <a14:saturation sat="301000"/>
                    </a14:imgEffect>
                    <a14:imgEffect>
                      <a14:brightnessContrast bright="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4959" r="15487" b="4040"/>
          <a:stretch/>
        </p:blipFill>
        <p:spPr>
          <a:xfrm>
            <a:off x="6096000" y="1196132"/>
            <a:ext cx="5951988" cy="5777896"/>
          </a:xfrm>
          <a:prstGeom prst="rect">
            <a:avLst/>
          </a:prstGeom>
          <a:scene3d>
            <a:camera prst="orthographicFront">
              <a:rot lat="0" lon="11400000" rev="0"/>
            </a:camera>
            <a:lightRig rig="threePt" dir="t"/>
          </a:scene3d>
        </p:spPr>
      </p:pic>
      <p:sp>
        <p:nvSpPr>
          <p:cNvPr id="5" name="Овальная выноска 5">
            <a:extLst>
              <a:ext uri="{FF2B5EF4-FFF2-40B4-BE49-F238E27FC236}">
                <a16:creationId xmlns:a16="http://schemas.microsoft.com/office/drawing/2014/main" xmlns="" id="{B74BAB10-30E2-45D9-898C-343D3467694D}"/>
              </a:ext>
            </a:extLst>
          </p:cNvPr>
          <p:cNvSpPr/>
          <p:nvPr/>
        </p:nvSpPr>
        <p:spPr>
          <a:xfrm>
            <a:off x="3647728" y="260648"/>
            <a:ext cx="4896544" cy="1944216"/>
          </a:xfrm>
          <a:prstGeom prst="wedgeEllipseCallout">
            <a:avLst>
              <a:gd name="adj1" fmla="val 70169"/>
              <a:gd name="adj2" fmla="val 78504"/>
            </a:avLst>
          </a:prstGeom>
          <a:solidFill>
            <a:srgbClr val="D2E1FE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так мы с тобой узнали что роль бюджета в жизни государства очень важна и она определяется его видом. 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7E8669F2-92C5-482A-9449-892D8013A3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979696"/>
              </p:ext>
            </p:extLst>
          </p:nvPr>
        </p:nvGraphicFramePr>
        <p:xfrm>
          <a:off x="767408" y="2490576"/>
          <a:ext cx="5951988" cy="436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2C12D74-65C6-4EA4-81EA-B0B3BB70F97D}"/>
              </a:ext>
            </a:extLst>
          </p:cNvPr>
          <p:cNvSpPr/>
          <p:nvPr/>
        </p:nvSpPr>
        <p:spPr>
          <a:xfrm>
            <a:off x="779785" y="2852936"/>
            <a:ext cx="1071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ФБ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DD61ACB-E4C8-43DD-A783-BE2F5BD63E51}"/>
              </a:ext>
            </a:extLst>
          </p:cNvPr>
          <p:cNvSpPr/>
          <p:nvPr/>
        </p:nvSpPr>
        <p:spPr>
          <a:xfrm>
            <a:off x="1193973" y="4210911"/>
            <a:ext cx="938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rgbClr val="1DA50B"/>
                </a:solidFill>
              </a:rPr>
              <a:t>Р</a:t>
            </a:r>
            <a:r>
              <a:rPr lang="ru-RU" sz="5400" b="1" cap="none" spc="0" dirty="0">
                <a:ln/>
                <a:solidFill>
                  <a:srgbClr val="1DA50B"/>
                </a:solidFill>
                <a:effectLst/>
              </a:rPr>
              <a:t>Б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E6B6125-99AA-4F6A-AFCD-CDB66C4DB779}"/>
              </a:ext>
            </a:extLst>
          </p:cNvPr>
          <p:cNvSpPr/>
          <p:nvPr/>
        </p:nvSpPr>
        <p:spPr>
          <a:xfrm>
            <a:off x="794212" y="5511434"/>
            <a:ext cx="1175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rgbClr val="0070C0"/>
                </a:solidFill>
              </a:rPr>
              <a:t>М</a:t>
            </a:r>
            <a:r>
              <a:rPr lang="ru-RU" sz="5400" b="1" cap="none" spc="0" dirty="0">
                <a:ln/>
                <a:solidFill>
                  <a:srgbClr val="0070C0"/>
                </a:solidFill>
                <a:effectLst/>
              </a:rPr>
              <a:t>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724C5D-9599-41AB-821A-993D5CEE9FAA}"/>
              </a:ext>
            </a:extLst>
          </p:cNvPr>
          <p:cNvSpPr txBox="1"/>
          <p:nvPr/>
        </p:nvSpPr>
        <p:spPr>
          <a:xfrm>
            <a:off x="7485869" y="5560146"/>
            <a:ext cx="4480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Наш бюджет – местный – Бюджет муниципального района Зилаирский район РБ</a:t>
            </a:r>
          </a:p>
        </p:txBody>
      </p:sp>
      <p:sp>
        <p:nvSpPr>
          <p:cNvPr id="13" name="Стрелка: влево 12">
            <a:extLst>
              <a:ext uri="{FF2B5EF4-FFF2-40B4-BE49-F238E27FC236}">
                <a16:creationId xmlns:a16="http://schemas.microsoft.com/office/drawing/2014/main" xmlns="" id="{18D2B99F-16BF-43E6-8E83-974FB734F568}"/>
              </a:ext>
            </a:extLst>
          </p:cNvPr>
          <p:cNvSpPr/>
          <p:nvPr/>
        </p:nvSpPr>
        <p:spPr>
          <a:xfrm>
            <a:off x="6803742" y="5805264"/>
            <a:ext cx="597781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5F688F6-EB9D-43EF-AC0B-C0270FF07B4E}"/>
              </a:ext>
            </a:extLst>
          </p:cNvPr>
          <p:cNvSpPr/>
          <p:nvPr/>
        </p:nvSpPr>
        <p:spPr>
          <a:xfrm>
            <a:off x="551384" y="1556792"/>
            <a:ext cx="11089232" cy="2736304"/>
          </a:xfrm>
          <a:prstGeom prst="roundRect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А теперь давай посмотрим как ты усвоил подготовленный мною материал!</a:t>
            </a:r>
          </a:p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Предлагаю немного подумать, поразмышлять, поиграть!</a:t>
            </a:r>
          </a:p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Будет, весело! У тебя всё получится!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0CFC407-0799-4E58-BDE4-A02910032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88" b="41854" l="6302" r="94844">
                        <a14:foregroundMark x1="6406" y1="13659" x2="8229" y2="13171"/>
                        <a14:foregroundMark x1="8490" y1="40390" x2="8490" y2="40390"/>
                        <a14:foregroundMark x1="24427" y1="14732" x2="24427" y2="14732"/>
                        <a14:foregroundMark x1="25885" y1="37171" x2="25885" y2="37171"/>
                        <a14:foregroundMark x1="44271" y1="15024" x2="44271" y2="15024"/>
                        <a14:foregroundMark x1="41979" y1="38829" x2="41979" y2="38829"/>
                        <a14:foregroundMark x1="75104" y1="15902" x2="75104" y2="15902"/>
                        <a14:foregroundMark x1="72813" y1="39220" x2="72813" y2="39220"/>
                        <a14:foregroundMark x1="92917" y1="15024" x2="92917" y2="15024"/>
                        <a14:foregroundMark x1="90990" y1="38829" x2="90990" y2="38829"/>
                        <a14:foregroundMark x1="94844" y1="19512" x2="94844" y2="19512"/>
                        <a14:foregroundMark x1="43906" y1="15024" x2="43906" y2="15024"/>
                        <a14:foregroundMark x1="42249" y1="13967" x2="42249" y2="13967"/>
                        <a14:foregroundMark x1="78267" y1="16790" x2="78267" y2="16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319"/>
          <a:stretch/>
        </p:blipFill>
        <p:spPr>
          <a:xfrm>
            <a:off x="1127448" y="252957"/>
            <a:ext cx="5472608" cy="13038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8030F5D-52F7-4825-8282-6329AD1100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12" b="94537" l="4375" r="94844">
                        <a14:foregroundMark x1="11146" y1="59610" x2="11146" y2="59610"/>
                        <a14:foregroundMark x1="9323" y1="83220" x2="9323" y2="83220"/>
                        <a14:foregroundMark x1="6771" y1="58927" x2="6771" y2="58927"/>
                        <a14:foregroundMark x1="8698" y1="75024" x2="8698" y2="75024"/>
                        <a14:foregroundMark x1="5104" y1="58537" x2="5104" y2="58537"/>
                        <a14:foregroundMark x1="4375" y1="62146" x2="6875" y2="60976"/>
                        <a14:foregroundMark x1="20573" y1="56878" x2="24531" y2="55805"/>
                        <a14:foregroundMark x1="24531" y1="55805" x2="24531" y2="55805"/>
                        <a14:foregroundMark x1="24688" y1="83610" x2="24688" y2="83610"/>
                        <a14:foregroundMark x1="36667" y1="57854" x2="41510" y2="57854"/>
                        <a14:foregroundMark x1="38854" y1="83220" x2="40625" y2="83220"/>
                        <a14:foregroundMark x1="28438" y1="57366" x2="24896" y2="70732"/>
                        <a14:foregroundMark x1="25625" y1="84293" x2="25625" y2="84293"/>
                        <a14:foregroundMark x1="21667" y1="62341" x2="23490" y2="60293"/>
                        <a14:foregroundMark x1="42604" y1="58049" x2="43750" y2="66634"/>
                        <a14:foregroundMark x1="43750" y1="66634" x2="40625" y2="72000"/>
                        <a14:foregroundMark x1="40625" y1="72000" x2="40625" y2="72293"/>
                        <a14:foregroundMark x1="53594" y1="57366" x2="53594" y2="57366"/>
                        <a14:foregroundMark x1="69792" y1="57561" x2="74479" y2="54732"/>
                        <a14:foregroundMark x1="74479" y1="54732" x2="76823" y2="61366"/>
                        <a14:foregroundMark x1="76823" y1="61366" x2="76354" y2="68878"/>
                        <a14:foregroundMark x1="76354" y1="68878" x2="76094" y2="69561"/>
                        <a14:foregroundMark x1="73281" y1="83610" x2="73281" y2="83610"/>
                        <a14:foregroundMark x1="75469" y1="82244" x2="74167" y2="85659"/>
                        <a14:foregroundMark x1="72813" y1="86146" x2="74271" y2="86146"/>
                        <a14:foregroundMark x1="75104" y1="76585" x2="79583" y2="64000"/>
                        <a14:foregroundMark x1="79583" y1="64000" x2="79583" y2="62537"/>
                        <a14:foregroundMark x1="79375" y1="61659" x2="78854" y2="57561"/>
                        <a14:foregroundMark x1="70885" y1="61171" x2="73906" y2="56488"/>
                        <a14:foregroundMark x1="69219" y1="63024" x2="70417" y2="62341"/>
                        <a14:foregroundMark x1="63490" y1="59610" x2="62552" y2="58244"/>
                        <a14:foregroundMark x1="41979" y1="76585" x2="44792" y2="70146"/>
                        <a14:foregroundMark x1="44792" y1="70146" x2="46458" y2="61854"/>
                        <a14:foregroundMark x1="36771" y1="63220" x2="40625" y2="60780"/>
                        <a14:foregroundMark x1="37135" y1="62537" x2="39688" y2="60976"/>
                        <a14:foregroundMark x1="46823" y1="63902" x2="45990" y2="68195"/>
                        <a14:foregroundMark x1="46563" y1="60976" x2="45469" y2="58927"/>
                        <a14:foregroundMark x1="39427" y1="87024" x2="42344" y2="83415"/>
                        <a14:foregroundMark x1="39792" y1="86829" x2="38490" y2="85951"/>
                        <a14:foregroundMark x1="39531" y1="78634" x2="41719" y2="77561"/>
                        <a14:foregroundMark x1="23958" y1="79805" x2="25260" y2="80293"/>
                        <a14:foregroundMark x1="26354" y1="88390" x2="26354" y2="88390"/>
                        <a14:backgroundMark x1="86354" y1="66439" x2="87708" y2="66927"/>
                        <a14:backgroundMark x1="87344" y1="53756" x2="92292" y2="76195"/>
                        <a14:backgroundMark x1="93125" y1="56683" x2="93385" y2="64390"/>
                        <a14:backgroundMark x1="93385" y1="64390" x2="93646" y2="65268"/>
                        <a14:backgroundMark x1="85885" y1="58732" x2="86875" y2="62537"/>
                        <a14:backgroundMark x1="91198" y1="54146" x2="85365" y2="58049"/>
                        <a14:backgroundMark x1="85365" y1="58049" x2="84688" y2="59220"/>
                        <a14:backgroundMark x1="88281" y1="52878" x2="92760" y2="68488"/>
                        <a14:backgroundMark x1="92760" y1="68488" x2="92760" y2="68488"/>
                        <a14:backgroundMark x1="86146" y1="54146" x2="88177" y2="60878"/>
                        <a14:backgroundMark x1="88177" y1="60878" x2="90365" y2="51610"/>
                        <a14:backgroundMark x1="90365" y1="51610" x2="94583" y2="55707"/>
                        <a14:backgroundMark x1="94583" y1="55707" x2="90000" y2="79805"/>
                        <a14:backgroundMark x1="90000" y1="79805" x2="88438" y2="85463"/>
                        <a14:backgroundMark x1="90000" y1="51707" x2="88542" y2="55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681"/>
          <a:stretch/>
        </p:blipFill>
        <p:spPr>
          <a:xfrm>
            <a:off x="6600056" y="404664"/>
            <a:ext cx="4860808" cy="1383607"/>
          </a:xfrm>
          <a:prstGeom prst="rect">
            <a:avLst/>
          </a:prstGeom>
        </p:spPr>
      </p:pic>
      <p:sp>
        <p:nvSpPr>
          <p:cNvPr id="14" name="Выноска: стрелка вниз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B6D8D5FD-58A3-468E-9A1F-66AAAEAE8BBF}"/>
              </a:ext>
            </a:extLst>
          </p:cNvPr>
          <p:cNvSpPr/>
          <p:nvPr/>
        </p:nvSpPr>
        <p:spPr>
          <a:xfrm>
            <a:off x="3143672" y="4797152"/>
            <a:ext cx="5904656" cy="1656184"/>
          </a:xfrm>
          <a:prstGeom prst="downArrowCallout">
            <a:avLst/>
          </a:prstGeom>
          <a:solidFill>
            <a:srgbClr val="B5D1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Поехали!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1826" y="6084004"/>
            <a:ext cx="3013004" cy="369332"/>
          </a:xfrm>
          <a:prstGeom prst="rect">
            <a:avLst/>
          </a:prstGeom>
          <a:solidFill>
            <a:srgbClr val="17F17A"/>
          </a:solidFill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игры нажми Поехали!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98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5670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«Отвечай правильно»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8E591FF1-A9D0-4E4A-AF89-6D8994D639B9}"/>
              </a:ext>
            </a:extLst>
          </p:cNvPr>
          <p:cNvSpPr/>
          <p:nvPr/>
        </p:nvSpPr>
        <p:spPr>
          <a:xfrm>
            <a:off x="1199456" y="1339897"/>
            <a:ext cx="9793088" cy="86409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</a:rPr>
              <a:t>1. Как называется общий «кошелек», в котором собираются все деньги?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: скругленные углы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D8283768-BA0A-45BA-AC13-B15C8FE572F8}"/>
              </a:ext>
            </a:extLst>
          </p:cNvPr>
          <p:cNvSpPr/>
          <p:nvPr/>
        </p:nvSpPr>
        <p:spPr>
          <a:xfrm>
            <a:off x="335360" y="3284984"/>
            <a:ext cx="3024336" cy="86409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Бюджет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8421F704-ADAA-4B72-BBCD-07CAE10B1CE0}"/>
              </a:ext>
            </a:extLst>
          </p:cNvPr>
          <p:cNvSpPr/>
          <p:nvPr/>
        </p:nvSpPr>
        <p:spPr>
          <a:xfrm>
            <a:off x="4682599" y="3272978"/>
            <a:ext cx="3024336" cy="864096"/>
          </a:xfrm>
          <a:prstGeom prst="roundRect">
            <a:avLst/>
          </a:prstGeom>
          <a:solidFill>
            <a:srgbClr val="17F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Сейф</a:t>
            </a:r>
          </a:p>
        </p:txBody>
      </p:sp>
      <p:sp>
        <p:nvSpPr>
          <p:cNvPr id="8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2A29F728-35F1-452F-9ED3-4AA7457C50FF}"/>
              </a:ext>
            </a:extLst>
          </p:cNvPr>
          <p:cNvSpPr/>
          <p:nvPr/>
        </p:nvSpPr>
        <p:spPr>
          <a:xfrm>
            <a:off x="8832306" y="3272978"/>
            <a:ext cx="3024336" cy="864096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Банк</a:t>
            </a:r>
          </a:p>
        </p:txBody>
      </p:sp>
      <p:sp>
        <p:nvSpPr>
          <p:cNvPr id="9" name="Прямоугольник: скругленные углы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843C9AC8-3883-4307-BCBF-2F9C6F5928C8}"/>
              </a:ext>
            </a:extLst>
          </p:cNvPr>
          <p:cNvSpPr/>
          <p:nvPr/>
        </p:nvSpPr>
        <p:spPr>
          <a:xfrm>
            <a:off x="3050332" y="4855121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Узнать правильный вариант ответа</a:t>
            </a:r>
          </a:p>
        </p:txBody>
      </p:sp>
      <p:sp>
        <p:nvSpPr>
          <p:cNvPr id="10" name="Прямоугольник: скругленные углы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CD3909F7-0EAD-4919-B8AB-6C3A6568C1F2}"/>
              </a:ext>
            </a:extLst>
          </p:cNvPr>
          <p:cNvSpPr/>
          <p:nvPr/>
        </p:nvSpPr>
        <p:spPr>
          <a:xfrm>
            <a:off x="3071664" y="5708079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Пропустить вопрос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E2CE89F-F68F-4A79-93B1-8BBB2A74B7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744" y="4510303"/>
            <a:ext cx="2015599" cy="201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Ну ты чего!? </a:t>
            </a:r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59492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ещё!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9F2266E-F01B-41A8-88BC-157D3AB07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833" y1="11167" x2="59167" y2="1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-261410"/>
            <a:ext cx="2628292" cy="26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xmlns="" id="{67953125-38A6-497C-82B2-EFD1DB08AFC2}"/>
              </a:ext>
            </a:extLst>
          </p:cNvPr>
          <p:cNvSpPr/>
          <p:nvPr/>
        </p:nvSpPr>
        <p:spPr>
          <a:xfrm>
            <a:off x="1343472" y="548680"/>
            <a:ext cx="8460940" cy="57606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Молодец!</a:t>
            </a:r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xmlns="" id="{BC594D57-2B6C-4040-81BE-2E2CF7F72A8D}"/>
              </a:ext>
            </a:extLst>
          </p:cNvPr>
          <p:cNvSpPr/>
          <p:nvPr/>
        </p:nvSpPr>
        <p:spPr>
          <a:xfrm>
            <a:off x="10272464" y="9807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xmlns="" id="{3756BE17-5ECD-46C6-8659-2B9BFCF6302C}"/>
              </a:ext>
            </a:extLst>
          </p:cNvPr>
          <p:cNvSpPr/>
          <p:nvPr/>
        </p:nvSpPr>
        <p:spPr>
          <a:xfrm>
            <a:off x="9462374" y="174045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xmlns="" id="{3B0DF7B4-9CC1-4815-99D9-C07029971778}"/>
              </a:ext>
            </a:extLst>
          </p:cNvPr>
          <p:cNvSpPr/>
          <p:nvPr/>
        </p:nvSpPr>
        <p:spPr>
          <a:xfrm>
            <a:off x="7104112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DCEEAD02-0773-4A2E-8D7B-D1A3B6967713}"/>
              </a:ext>
            </a:extLst>
          </p:cNvPr>
          <p:cNvSpPr/>
          <p:nvPr/>
        </p:nvSpPr>
        <p:spPr>
          <a:xfrm>
            <a:off x="10536236" y="31769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16AA5FD5-846A-44BA-B6A2-AB4DFACBA6D4}"/>
              </a:ext>
            </a:extLst>
          </p:cNvPr>
          <p:cNvSpPr/>
          <p:nvPr/>
        </p:nvSpPr>
        <p:spPr>
          <a:xfrm>
            <a:off x="9033069" y="469659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17B6F7A3-0AE1-4661-905E-F5C41D6E910F}"/>
              </a:ext>
            </a:extLst>
          </p:cNvPr>
          <p:cNvSpPr/>
          <p:nvPr/>
        </p:nvSpPr>
        <p:spPr>
          <a:xfrm>
            <a:off x="11102328" y="520065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xmlns="" id="{E9AC83B1-15AF-42CF-B0AF-52B931D6A9A7}"/>
              </a:ext>
            </a:extLst>
          </p:cNvPr>
          <p:cNvSpPr/>
          <p:nvPr/>
        </p:nvSpPr>
        <p:spPr>
          <a:xfrm>
            <a:off x="3647728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xmlns="" id="{EC8FD20A-B9EC-4ADD-908F-F156CF2654FC}"/>
              </a:ext>
            </a:extLst>
          </p:cNvPr>
          <p:cNvSpPr/>
          <p:nvPr/>
        </p:nvSpPr>
        <p:spPr>
          <a:xfrm>
            <a:off x="1811524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xmlns="" id="{DBF4CB55-0BA3-46AF-811B-E8332CB0B028}"/>
              </a:ext>
            </a:extLst>
          </p:cNvPr>
          <p:cNvSpPr/>
          <p:nvPr/>
        </p:nvSpPr>
        <p:spPr>
          <a:xfrm>
            <a:off x="323616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4 точки 16">
            <a:extLst>
              <a:ext uri="{FF2B5EF4-FFF2-40B4-BE49-F238E27FC236}">
                <a16:creationId xmlns:a16="http://schemas.microsoft.com/office/drawing/2014/main" xmlns="" id="{BC2E915B-36EA-4D2D-B280-0B8A83A1A4C2}"/>
              </a:ext>
            </a:extLst>
          </p:cNvPr>
          <p:cNvSpPr/>
          <p:nvPr/>
        </p:nvSpPr>
        <p:spPr>
          <a:xfrm>
            <a:off x="1631504" y="36810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4 точки 17">
            <a:extLst>
              <a:ext uri="{FF2B5EF4-FFF2-40B4-BE49-F238E27FC236}">
                <a16:creationId xmlns:a16="http://schemas.microsoft.com/office/drawing/2014/main" xmlns="" id="{ECFA71C9-1898-46FF-AE6A-6D41E97E8646}"/>
              </a:ext>
            </a:extLst>
          </p:cNvPr>
          <p:cNvSpPr/>
          <p:nvPr/>
        </p:nvSpPr>
        <p:spPr>
          <a:xfrm>
            <a:off x="1002605" y="492004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xmlns="" id="{80A141B3-371C-4FDD-A6B8-858F57BBF645}"/>
              </a:ext>
            </a:extLst>
          </p:cNvPr>
          <p:cNvSpPr/>
          <p:nvPr/>
        </p:nvSpPr>
        <p:spPr>
          <a:xfrm>
            <a:off x="4727848" y="570470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39F894-D5A5-4CE7-9D1F-53987D816C90}"/>
              </a:ext>
            </a:extLst>
          </p:cNvPr>
          <p:cNvSpPr/>
          <p:nvPr/>
        </p:nvSpPr>
        <p:spPr>
          <a:xfrm>
            <a:off x="3647728" y="6309320"/>
            <a:ext cx="4032448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Идем дальше..</a:t>
            </a:r>
          </a:p>
        </p:txBody>
      </p:sp>
    </p:spTree>
    <p:extLst>
      <p:ext uri="{BB962C8B-B14F-4D97-AF65-F5344CB8AC3E}">
        <p14:creationId xmlns:p14="http://schemas.microsoft.com/office/powerpoint/2010/main" val="274652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440" y="2920402"/>
            <a:ext cx="2061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человека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1344" y="476671"/>
            <a:ext cx="118093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это общий «кошелек», в котором собираются все деньги! </a:t>
            </a:r>
          </a:p>
        </p:txBody>
      </p:sp>
      <p:sp>
        <p:nvSpPr>
          <p:cNvPr id="4" name="Прямоугольник 3"/>
          <p:cNvSpPr/>
          <p:nvPr/>
        </p:nvSpPr>
        <p:spPr>
          <a:xfrm rot="20001871">
            <a:off x="2827351" y="1978087"/>
            <a:ext cx="21884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может быть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8407" y="3679689"/>
            <a:ext cx="1573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семьи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58774" y="2905803"/>
            <a:ext cx="2530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государства</a:t>
            </a:r>
          </a:p>
        </p:txBody>
      </p:sp>
      <p:sp>
        <p:nvSpPr>
          <p:cNvPr id="8" name="Прямоугольник 7"/>
          <p:cNvSpPr/>
          <p:nvPr/>
        </p:nvSpPr>
        <p:spPr>
          <a:xfrm rot="1478551">
            <a:off x="7244722" y="2064015"/>
            <a:ext cx="21884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может быть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52565" y="1512035"/>
            <a:ext cx="328744" cy="2134826"/>
          </a:xfrm>
          <a:prstGeom prst="rect">
            <a:avLst/>
          </a:prstGeom>
          <a:noFill/>
        </p:spPr>
        <p:txBody>
          <a:bodyPr vert="wordArtVert" wrap="none" lIns="0" tIns="0" rIns="0" bIns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08000" lvl="1" algn="ctr" defTabSz="0"/>
            <a:r>
              <a:rPr lang="ru-RU" sz="2000" b="1" kern="1600" spc="-158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может быть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492511"/>
            <a:ext cx="3212976" cy="321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33" y="4216932"/>
            <a:ext cx="3168352" cy="2478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505178"/>
            <a:ext cx="2927201" cy="3190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: скругленные углы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7A7694-23F8-46CD-AC11-8226428AC173}"/>
              </a:ext>
            </a:extLst>
          </p:cNvPr>
          <p:cNvSpPr/>
          <p:nvPr/>
        </p:nvSpPr>
        <p:spPr>
          <a:xfrm flipH="1">
            <a:off x="3764360" y="6063683"/>
            <a:ext cx="4852664" cy="595559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Вернуться в игру</a:t>
            </a:r>
          </a:p>
        </p:txBody>
      </p:sp>
    </p:spTree>
    <p:extLst>
      <p:ext uri="{BB962C8B-B14F-4D97-AF65-F5344CB8AC3E}">
        <p14:creationId xmlns:p14="http://schemas.microsoft.com/office/powerpoint/2010/main" val="36815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93C6993A-45FD-4E0A-A03D-9EBB222368EA}"/>
              </a:ext>
            </a:extLst>
          </p:cNvPr>
          <p:cNvSpPr/>
          <p:nvPr/>
        </p:nvSpPr>
        <p:spPr>
          <a:xfrm>
            <a:off x="839416" y="260648"/>
            <a:ext cx="9793088" cy="86409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</a:rPr>
              <a:t>2. Как ты думаешь, из чего состоит бюджет?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: скругленные углы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9592F2D6-1B14-492E-A83F-597D833F0FD2}"/>
              </a:ext>
            </a:extLst>
          </p:cNvPr>
          <p:cNvSpPr/>
          <p:nvPr/>
        </p:nvSpPr>
        <p:spPr>
          <a:xfrm>
            <a:off x="479376" y="2060848"/>
            <a:ext cx="3024336" cy="864096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Из доходов</a:t>
            </a:r>
          </a:p>
        </p:txBody>
      </p:sp>
      <p:sp>
        <p:nvSpPr>
          <p:cNvPr id="6" name="Прямоугольник: скругленные углы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22E25C76-4CEC-4289-81B3-144C0A7567D9}"/>
              </a:ext>
            </a:extLst>
          </p:cNvPr>
          <p:cNvSpPr/>
          <p:nvPr/>
        </p:nvSpPr>
        <p:spPr>
          <a:xfrm>
            <a:off x="4439816" y="2060848"/>
            <a:ext cx="3024336" cy="86409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Из расходов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B7AD80CC-9CA7-4D28-B029-12F725E27567}"/>
              </a:ext>
            </a:extLst>
          </p:cNvPr>
          <p:cNvSpPr/>
          <p:nvPr/>
        </p:nvSpPr>
        <p:spPr>
          <a:xfrm>
            <a:off x="8688288" y="2039144"/>
            <a:ext cx="3024336" cy="864096"/>
          </a:xfrm>
          <a:prstGeom prst="roundRect">
            <a:avLst/>
          </a:prstGeom>
          <a:solidFill>
            <a:srgbClr val="17F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Из доходов и расходов</a:t>
            </a:r>
          </a:p>
        </p:txBody>
      </p:sp>
      <p:sp>
        <p:nvSpPr>
          <p:cNvPr id="8" name="Прямоугольник: скругленные углы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29D2370D-3905-421E-8474-FC6AC25484FC}"/>
              </a:ext>
            </a:extLst>
          </p:cNvPr>
          <p:cNvSpPr/>
          <p:nvPr/>
        </p:nvSpPr>
        <p:spPr>
          <a:xfrm>
            <a:off x="3071664" y="4036701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Узнать правильный вариант ответа</a:t>
            </a:r>
          </a:p>
        </p:txBody>
      </p:sp>
      <p:sp>
        <p:nvSpPr>
          <p:cNvPr id="9" name="Прямоугольник: скругленные углы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B53324-D93C-4DF9-9C05-A9F5AC670941}"/>
              </a:ext>
            </a:extLst>
          </p:cNvPr>
          <p:cNvSpPr/>
          <p:nvPr/>
        </p:nvSpPr>
        <p:spPr>
          <a:xfrm>
            <a:off x="3071664" y="4927301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Пропустить вопрос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51F342-8033-4300-8993-76D29AC891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25" b="90000" l="10000" r="90000">
                        <a14:foregroundMark x1="42951" y1="9250" x2="49672" y2="7625"/>
                        <a14:foregroundMark x1="49672" y1="7625" x2="52582" y2="9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0" y="3172146"/>
            <a:ext cx="2555688" cy="16758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B48CE36-0264-4997-82B5-DF21E447FE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80" y="3645023"/>
            <a:ext cx="2564557" cy="2564557"/>
          </a:xfrm>
          <a:prstGeom prst="rect">
            <a:avLst/>
          </a:prstGeom>
        </p:spPr>
      </p:pic>
      <p:sp>
        <p:nvSpPr>
          <p:cNvPr id="10" name="Прямоугольник: скругленные углы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F8B53324-D93C-4DF9-9C05-A9F5AC670941}"/>
              </a:ext>
            </a:extLst>
          </p:cNvPr>
          <p:cNvSpPr/>
          <p:nvPr/>
        </p:nvSpPr>
        <p:spPr>
          <a:xfrm>
            <a:off x="3080369" y="5727773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Вернуться к предыдущему вопросу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Ну ты чего!? </a:t>
            </a:r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59492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ещё!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xmlns="" id="{67953125-38A6-497C-82B2-EFD1DB08AFC2}"/>
              </a:ext>
            </a:extLst>
          </p:cNvPr>
          <p:cNvSpPr/>
          <p:nvPr/>
        </p:nvSpPr>
        <p:spPr>
          <a:xfrm>
            <a:off x="1343472" y="548680"/>
            <a:ext cx="8460940" cy="57606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Молодец!</a:t>
            </a:r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xmlns="" id="{BC594D57-2B6C-4040-81BE-2E2CF7F72A8D}"/>
              </a:ext>
            </a:extLst>
          </p:cNvPr>
          <p:cNvSpPr/>
          <p:nvPr/>
        </p:nvSpPr>
        <p:spPr>
          <a:xfrm>
            <a:off x="10272464" y="9807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xmlns="" id="{3756BE17-5ECD-46C6-8659-2B9BFCF6302C}"/>
              </a:ext>
            </a:extLst>
          </p:cNvPr>
          <p:cNvSpPr/>
          <p:nvPr/>
        </p:nvSpPr>
        <p:spPr>
          <a:xfrm>
            <a:off x="9462374" y="174045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xmlns="" id="{3B0DF7B4-9CC1-4815-99D9-C07029971778}"/>
              </a:ext>
            </a:extLst>
          </p:cNvPr>
          <p:cNvSpPr/>
          <p:nvPr/>
        </p:nvSpPr>
        <p:spPr>
          <a:xfrm>
            <a:off x="7104112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DCEEAD02-0773-4A2E-8D7B-D1A3B6967713}"/>
              </a:ext>
            </a:extLst>
          </p:cNvPr>
          <p:cNvSpPr/>
          <p:nvPr/>
        </p:nvSpPr>
        <p:spPr>
          <a:xfrm>
            <a:off x="10536236" y="31769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16AA5FD5-846A-44BA-B6A2-AB4DFACBA6D4}"/>
              </a:ext>
            </a:extLst>
          </p:cNvPr>
          <p:cNvSpPr/>
          <p:nvPr/>
        </p:nvSpPr>
        <p:spPr>
          <a:xfrm>
            <a:off x="9033069" y="469659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17B6F7A3-0AE1-4661-905E-F5C41D6E910F}"/>
              </a:ext>
            </a:extLst>
          </p:cNvPr>
          <p:cNvSpPr/>
          <p:nvPr/>
        </p:nvSpPr>
        <p:spPr>
          <a:xfrm>
            <a:off x="11102328" y="520065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xmlns="" id="{E9AC83B1-15AF-42CF-B0AF-52B931D6A9A7}"/>
              </a:ext>
            </a:extLst>
          </p:cNvPr>
          <p:cNvSpPr/>
          <p:nvPr/>
        </p:nvSpPr>
        <p:spPr>
          <a:xfrm>
            <a:off x="3647728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xmlns="" id="{EC8FD20A-B9EC-4ADD-908F-F156CF2654FC}"/>
              </a:ext>
            </a:extLst>
          </p:cNvPr>
          <p:cNvSpPr/>
          <p:nvPr/>
        </p:nvSpPr>
        <p:spPr>
          <a:xfrm>
            <a:off x="1811524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xmlns="" id="{DBF4CB55-0BA3-46AF-811B-E8332CB0B028}"/>
              </a:ext>
            </a:extLst>
          </p:cNvPr>
          <p:cNvSpPr/>
          <p:nvPr/>
        </p:nvSpPr>
        <p:spPr>
          <a:xfrm>
            <a:off x="323616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4 точки 16">
            <a:extLst>
              <a:ext uri="{FF2B5EF4-FFF2-40B4-BE49-F238E27FC236}">
                <a16:creationId xmlns:a16="http://schemas.microsoft.com/office/drawing/2014/main" xmlns="" id="{BC2E915B-36EA-4D2D-B280-0B8A83A1A4C2}"/>
              </a:ext>
            </a:extLst>
          </p:cNvPr>
          <p:cNvSpPr/>
          <p:nvPr/>
        </p:nvSpPr>
        <p:spPr>
          <a:xfrm>
            <a:off x="1631504" y="36810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4 точки 17">
            <a:extLst>
              <a:ext uri="{FF2B5EF4-FFF2-40B4-BE49-F238E27FC236}">
                <a16:creationId xmlns:a16="http://schemas.microsoft.com/office/drawing/2014/main" xmlns="" id="{ECFA71C9-1898-46FF-AE6A-6D41E97E8646}"/>
              </a:ext>
            </a:extLst>
          </p:cNvPr>
          <p:cNvSpPr/>
          <p:nvPr/>
        </p:nvSpPr>
        <p:spPr>
          <a:xfrm>
            <a:off x="1002605" y="492004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xmlns="" id="{80A141B3-371C-4FDD-A6B8-858F57BBF645}"/>
              </a:ext>
            </a:extLst>
          </p:cNvPr>
          <p:cNvSpPr/>
          <p:nvPr/>
        </p:nvSpPr>
        <p:spPr>
          <a:xfrm>
            <a:off x="4727848" y="570470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39F894-D5A5-4CE7-9D1F-53987D816C90}"/>
              </a:ext>
            </a:extLst>
          </p:cNvPr>
          <p:cNvSpPr/>
          <p:nvPr/>
        </p:nvSpPr>
        <p:spPr>
          <a:xfrm>
            <a:off x="3647728" y="6309320"/>
            <a:ext cx="4032448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Идем дальше..</a:t>
            </a:r>
          </a:p>
        </p:txBody>
      </p:sp>
    </p:spTree>
    <p:extLst>
      <p:ext uri="{BB962C8B-B14F-4D97-AF65-F5344CB8AC3E}">
        <p14:creationId xmlns:p14="http://schemas.microsoft.com/office/powerpoint/2010/main" val="3549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21378" y="5445224"/>
            <a:ext cx="1584176" cy="50405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556792"/>
            <a:ext cx="2355967" cy="4293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74" b="100000" l="0" r="100000">
                        <a14:foregroundMark x1="29684" y1="70654" x2="31263" y2="93301"/>
                        <a14:foregroundMark x1="41789" y1="74641" x2="44421" y2="90271"/>
                        <a14:foregroundMark x1="58526" y1="74003" x2="59053" y2="86762"/>
                        <a14:foregroundMark x1="70211" y1="73365" x2="71579" y2="85965"/>
                        <a14:foregroundMark x1="86737" y1="64593" x2="85895" y2="82616"/>
                        <a14:foregroundMark x1="72211" y1="95534" x2="66526" y2="96013"/>
                        <a14:foregroundMark x1="51789" y1="98884" x2="42000" y2="96491"/>
                        <a14:foregroundMark x1="29579" y1="94418" x2="32632" y2="94258"/>
                        <a14:foregroundMark x1="85263" y1="85805" x2="88211" y2="92344"/>
                        <a14:foregroundMark x1="74737" y1="95694" x2="71158" y2="95056"/>
                        <a14:foregroundMark x1="76105" y1="92026" x2="68737" y2="93461"/>
                        <a14:foregroundMark x1="48526" y1="85167" x2="53368" y2="84530"/>
                        <a14:foregroundMark x1="51158" y1="87081" x2="51474" y2="94896"/>
                        <a14:foregroundMark x1="63789" y1="92026" x2="59368" y2="99681"/>
                        <a14:foregroundMark x1="40632" y1="96491" x2="39684" y2="99362"/>
                        <a14:foregroundMark x1="38105" y1="88836" x2="37158" y2="90909"/>
                        <a14:foregroundMark x1="25579" y1="88836" x2="23579" y2="88676"/>
                        <a14:foregroundMark x1="8316" y1="94258" x2="8000" y2="97289"/>
                        <a14:foregroundMark x1="10947" y1="98086" x2="14316" y2="99841"/>
                        <a14:foregroundMark x1="6421" y1="94577" x2="8105" y2="98724"/>
                        <a14:foregroundMark x1="7158" y1="93301" x2="5263" y2="97289"/>
                        <a14:foregroundMark x1="8421" y1="90750" x2="421" y2="99522"/>
                        <a14:foregroundMark x1="24105" y1="87719" x2="26842" y2="87560"/>
                        <a14:foregroundMark x1="32947" y1="86762" x2="38842" y2="86762"/>
                        <a14:foregroundMark x1="60947" y1="85327" x2="65579" y2="85008"/>
                        <a14:foregroundMark x1="72211" y1="83892" x2="77789" y2="84689"/>
                        <a14:foregroundMark x1="94526" y1="88198" x2="94526" y2="88198"/>
                        <a14:foregroundMark x1="94526" y1="90271" x2="99789" y2="98086"/>
                        <a14:foregroundMark x1="94421" y1="93939" x2="96105" y2="98086"/>
                        <a14:foregroundMark x1="74842" y1="97608" x2="77158" y2="98086"/>
                        <a14:foregroundMark x1="57368" y1="98405" x2="53789" y2="98086"/>
                        <a14:foregroundMark x1="22211" y1="98246" x2="20842" y2="96970"/>
                        <a14:foregroundMark x1="37158" y1="80064" x2="37158" y2="80064"/>
                        <a14:foregroundMark x1="37158" y1="82137" x2="35789" y2="84370"/>
                        <a14:foregroundMark x1="34421" y1="83892" x2="35263" y2="84689"/>
                        <a14:foregroundMark x1="48421" y1="76396" x2="48632" y2="76874"/>
                        <a14:foregroundMark x1="47684" y1="81180" x2="48421" y2="77831"/>
                        <a14:foregroundMark x1="47158" y1="81659" x2="47474" y2="80542"/>
                        <a14:foregroundMark x1="66842" y1="70494" x2="66947" y2="73365"/>
                        <a14:foregroundMark x1="67474" y1="68900" x2="68105" y2="68740"/>
                        <a14:foregroundMark x1="15684" y1="80064" x2="19579" y2="79585"/>
                        <a14:backgroundMark x1="83053" y1="74960" x2="83053" y2="74960"/>
                        <a14:backgroundMark x1="37579" y1="59330" x2="42000" y2="5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54" y="177317"/>
            <a:ext cx="10058400" cy="6638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95" y="1070802"/>
            <a:ext cx="3096344" cy="21686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03912" y="145933"/>
            <a:ext cx="26012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</a:t>
            </a:r>
          </a:p>
        </p:txBody>
      </p:sp>
      <p:sp>
        <p:nvSpPr>
          <p:cNvPr id="10" name="Выгнутая вверх стрелка 9"/>
          <p:cNvSpPr/>
          <p:nvPr/>
        </p:nvSpPr>
        <p:spPr>
          <a:xfrm rot="512051">
            <a:off x="2622759" y="1058334"/>
            <a:ext cx="2160240" cy="61206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21384062">
            <a:off x="8202513" y="1187700"/>
            <a:ext cx="2088232" cy="648072"/>
          </a:xfrm>
          <a:prstGeom prst="curvedDownArrow">
            <a:avLst>
              <a:gd name="adj1" fmla="val 25497"/>
              <a:gd name="adj2" fmla="val 4865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7528" y="614476"/>
            <a:ext cx="235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 ДОХОДов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60296" y="716767"/>
            <a:ext cx="241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 РАСХОДов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3679" y="1828448"/>
            <a:ext cx="33123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500" i="1" dirty="0"/>
              <a:t>это деньги, которые пополняют бюджет:</a:t>
            </a:r>
          </a:p>
          <a:p>
            <a:pPr algn="ctr"/>
            <a:r>
              <a:rPr lang="ru-RU" sz="1500" i="1" dirty="0"/>
              <a:t>зарплата, стипендия, пенсия, продажа чего-либо, денежные подарки, выигрыш в лотерею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24192" y="1900675"/>
            <a:ext cx="38587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500" i="1" dirty="0"/>
              <a:t>это деньги, которые мы тратим на удовлетворение потребностей: коммунальные услуги, расходы на одежду, продукты питания, технику, отдых и наконец – личные расходы</a:t>
            </a:r>
          </a:p>
        </p:txBody>
      </p:sp>
      <p:sp>
        <p:nvSpPr>
          <p:cNvPr id="17" name="Прямоугольник: скругленные углы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B4396E11-02DF-4B49-9A53-271E92D471F0}"/>
              </a:ext>
            </a:extLst>
          </p:cNvPr>
          <p:cNvSpPr/>
          <p:nvPr/>
        </p:nvSpPr>
        <p:spPr>
          <a:xfrm flipH="1">
            <a:off x="3764360" y="6063683"/>
            <a:ext cx="4852664" cy="595559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Вернуться </a:t>
            </a:r>
            <a:r>
              <a:rPr lang="ru-RU" sz="2400" b="1" dirty="0" smtClean="0">
                <a:solidFill>
                  <a:srgbClr val="002060"/>
                </a:solidFill>
              </a:rPr>
              <a:t>в игру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0262560" y="6165303"/>
            <a:ext cx="1615316" cy="5872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927" y1="74630" x2="32448" y2="75093"/>
                        <a14:foregroundMark x1="36354" y1="76481" x2="36719" y2="77407"/>
                        <a14:foregroundMark x1="42240" y1="75648" x2="43177" y2="76574"/>
                        <a14:foregroundMark x1="45729" y1="79074" x2="45781" y2="80370"/>
                        <a14:foregroundMark x1="45208" y1="71019" x2="46250" y2="72222"/>
                        <a14:foregroundMark x1="51042" y1="77870" x2="52188" y2="77685"/>
                        <a14:foregroundMark x1="54635" y1="71667" x2="55260" y2="76019"/>
                        <a14:foregroundMark x1="69063" y1="70093" x2="69479" y2="75648"/>
                        <a14:foregroundMark x1="67552" y1="66481" x2="67552" y2="77407"/>
                        <a14:foregroundMark x1="57604" y1="40926" x2="58385" y2="40926"/>
                        <a14:foregroundMark x1="58854" y1="39537" x2="58594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4959" r="15487" b="4040"/>
          <a:stretch/>
        </p:blipFill>
        <p:spPr>
          <a:xfrm>
            <a:off x="263352" y="783576"/>
            <a:ext cx="5951988" cy="5777896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470955" y="168543"/>
            <a:ext cx="7272808" cy="3312368"/>
          </a:xfrm>
          <a:prstGeom prst="wedgeEllipseCallout">
            <a:avLst>
              <a:gd name="adj1" fmla="val -67739"/>
              <a:gd name="adj2" fmla="val 31709"/>
            </a:avLst>
          </a:prstGeom>
          <a:solidFill>
            <a:srgbClr val="FFFF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6713" y="620688"/>
            <a:ext cx="592571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Привет, мой дорогой друг!</a:t>
            </a: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ты уже догадался, меня зовут Знай-ка!</a:t>
            </a: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сегодня я тебя познакомлю с понятием БЮДЖЕТ!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4" l="8000" r="50000">
                        <a14:foregroundMark x1="19667" y1="34821" x2="19667" y2="34821"/>
                        <a14:foregroundMark x1="31000" y1="39286" x2="31000" y2="39286"/>
                        <a14:foregroundMark x1="30000" y1="38690" x2="30000" y2="38690"/>
                        <a14:foregroundMark x1="13222" y1="11607" x2="12778" y2="9226"/>
                        <a14:foregroundMark x1="13667" y1="13393" x2="13667" y2="13393"/>
                        <a14:foregroundMark x1="37111" y1="92560" x2="36333" y2="95387"/>
                        <a14:foregroundMark x1="31111" y1="96577" x2="36556" y2="96726"/>
                        <a14:foregroundMark x1="17778" y1="93899" x2="19111" y2="89583"/>
                        <a14:foregroundMark x1="16667" y1="94048" x2="16333" y2="90923"/>
                        <a14:foregroundMark x1="20889" y1="92708" x2="21556" y2="90476"/>
                        <a14:foregroundMark x1="37333" y1="90476" x2="40111" y2="93006"/>
                        <a14:foregroundMark x1="10778" y1="2530" x2="10556" y2="4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5" r="49828"/>
          <a:stretch/>
        </p:blipFill>
        <p:spPr>
          <a:xfrm>
            <a:off x="10128448" y="3338120"/>
            <a:ext cx="1883541" cy="33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A06D172-8CE2-4A0E-A74F-9DB5802466D5}"/>
              </a:ext>
            </a:extLst>
          </p:cNvPr>
          <p:cNvSpPr/>
          <p:nvPr/>
        </p:nvSpPr>
        <p:spPr>
          <a:xfrm>
            <a:off x="1199456" y="260648"/>
            <a:ext cx="9793088" cy="86409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</a:rPr>
              <a:t>3. Ты увеличишь свои накопления если…?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: скругленные углы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B4C448-B940-4E87-A9BB-8ED4603A06DD}"/>
              </a:ext>
            </a:extLst>
          </p:cNvPr>
          <p:cNvSpPr/>
          <p:nvPr/>
        </p:nvSpPr>
        <p:spPr>
          <a:xfrm>
            <a:off x="551384" y="2049078"/>
            <a:ext cx="3024336" cy="792088"/>
          </a:xfrm>
          <a:prstGeom prst="roundRect">
            <a:avLst/>
          </a:prstGeom>
          <a:solidFill>
            <a:srgbClr val="17F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Будешь спать днем</a:t>
            </a:r>
          </a:p>
        </p:txBody>
      </p:sp>
      <p:sp>
        <p:nvSpPr>
          <p:cNvPr id="6" name="Прямоугольник: скругленные углы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E78EBC8B-DF82-43CB-99CE-BF949C2085C4}"/>
              </a:ext>
            </a:extLst>
          </p:cNvPr>
          <p:cNvSpPr/>
          <p:nvPr/>
        </p:nvSpPr>
        <p:spPr>
          <a:xfrm>
            <a:off x="4475820" y="2049078"/>
            <a:ext cx="3024336" cy="79208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Сходишь в магазин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F349551-6516-49B4-99CE-1D9931975F5E}"/>
              </a:ext>
            </a:extLst>
          </p:cNvPr>
          <p:cNvSpPr/>
          <p:nvPr/>
        </p:nvSpPr>
        <p:spPr>
          <a:xfrm>
            <a:off x="8400256" y="2062386"/>
            <a:ext cx="3024336" cy="79208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Будешь раздавать рекламные </a:t>
            </a:r>
            <a:r>
              <a:rPr lang="ru-RU" sz="2400" b="1" dirty="0" smtClean="0">
                <a:solidFill>
                  <a:srgbClr val="002060"/>
                </a:solidFill>
              </a:rPr>
              <a:t>буклеты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: скругленные углы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C2E9033-D4AC-4915-A7BC-98C16357DDCC}"/>
              </a:ext>
            </a:extLst>
          </p:cNvPr>
          <p:cNvSpPr/>
          <p:nvPr/>
        </p:nvSpPr>
        <p:spPr>
          <a:xfrm>
            <a:off x="3050332" y="4855121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Узнать правильный вариант ответа</a:t>
            </a:r>
          </a:p>
        </p:txBody>
      </p:sp>
      <p:sp>
        <p:nvSpPr>
          <p:cNvPr id="9" name="Прямоугольник: скругленные углы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51BB0B-D63D-457E-846A-0A8157C2AC47}"/>
              </a:ext>
            </a:extLst>
          </p:cNvPr>
          <p:cNvSpPr/>
          <p:nvPr/>
        </p:nvSpPr>
        <p:spPr>
          <a:xfrm>
            <a:off x="3071664" y="5708079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Пропустить вопрос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AFA00F2-09D3-44E5-8F0A-B5A72855A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4003527"/>
            <a:ext cx="1700808" cy="17008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103DFB4-C312-4FC0-8CE9-19B3CB65C1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0" b="91845" l="9972" r="89988">
                        <a14:foregroundMark x1="44247" y1="8761" x2="52523" y2="8559"/>
                        <a14:foregroundMark x1="52523" y1="8559" x2="54663" y2="8559"/>
                        <a14:foregroundMark x1="65684" y1="51675" x2="64029" y2="59790"/>
                        <a14:foregroundMark x1="64029" y1="59790" x2="64029" y2="59790"/>
                        <a14:foregroundMark x1="45902" y1="52927" x2="42551" y2="55834"/>
                        <a14:foregroundMark x1="45055" y1="86677" x2="45700" y2="91885"/>
                        <a14:foregroundMark x1="58417" y1="89584" x2="63827" y2="91441"/>
                        <a14:foregroundMark x1="45499" y1="6056" x2="42148" y2="9568"/>
                        <a14:foregroundMark x1="45499" y1="5410" x2="41946" y2="10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8" y="3673003"/>
            <a:ext cx="2420888" cy="2420888"/>
          </a:xfrm>
          <a:prstGeom prst="rect">
            <a:avLst/>
          </a:prstGeom>
        </p:spPr>
      </p:pic>
      <p:sp>
        <p:nvSpPr>
          <p:cNvPr id="10" name="Прямоугольник: скругленные углы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1C2E9033-D4AC-4915-A7BC-98C16357DDCC}"/>
              </a:ext>
            </a:extLst>
          </p:cNvPr>
          <p:cNvSpPr/>
          <p:nvPr/>
        </p:nvSpPr>
        <p:spPr>
          <a:xfrm>
            <a:off x="3050332" y="3981848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Вернуться к предыдущему вопросу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8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Ну ты чего!? </a:t>
            </a:r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59492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ещё!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xmlns="" id="{67953125-38A6-497C-82B2-EFD1DB08AFC2}"/>
              </a:ext>
            </a:extLst>
          </p:cNvPr>
          <p:cNvSpPr/>
          <p:nvPr/>
        </p:nvSpPr>
        <p:spPr>
          <a:xfrm>
            <a:off x="1343472" y="548680"/>
            <a:ext cx="8460940" cy="57606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Молодец!</a:t>
            </a:r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xmlns="" id="{BC594D57-2B6C-4040-81BE-2E2CF7F72A8D}"/>
              </a:ext>
            </a:extLst>
          </p:cNvPr>
          <p:cNvSpPr/>
          <p:nvPr/>
        </p:nvSpPr>
        <p:spPr>
          <a:xfrm>
            <a:off x="10272464" y="9807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xmlns="" id="{3756BE17-5ECD-46C6-8659-2B9BFCF6302C}"/>
              </a:ext>
            </a:extLst>
          </p:cNvPr>
          <p:cNvSpPr/>
          <p:nvPr/>
        </p:nvSpPr>
        <p:spPr>
          <a:xfrm>
            <a:off x="9462374" y="174045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xmlns="" id="{3B0DF7B4-9CC1-4815-99D9-C07029971778}"/>
              </a:ext>
            </a:extLst>
          </p:cNvPr>
          <p:cNvSpPr/>
          <p:nvPr/>
        </p:nvSpPr>
        <p:spPr>
          <a:xfrm>
            <a:off x="7104112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DCEEAD02-0773-4A2E-8D7B-D1A3B6967713}"/>
              </a:ext>
            </a:extLst>
          </p:cNvPr>
          <p:cNvSpPr/>
          <p:nvPr/>
        </p:nvSpPr>
        <p:spPr>
          <a:xfrm>
            <a:off x="10536236" y="31769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16AA5FD5-846A-44BA-B6A2-AB4DFACBA6D4}"/>
              </a:ext>
            </a:extLst>
          </p:cNvPr>
          <p:cNvSpPr/>
          <p:nvPr/>
        </p:nvSpPr>
        <p:spPr>
          <a:xfrm>
            <a:off x="9033069" y="469659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17B6F7A3-0AE1-4661-905E-F5C41D6E910F}"/>
              </a:ext>
            </a:extLst>
          </p:cNvPr>
          <p:cNvSpPr/>
          <p:nvPr/>
        </p:nvSpPr>
        <p:spPr>
          <a:xfrm>
            <a:off x="11102328" y="520065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xmlns="" id="{E9AC83B1-15AF-42CF-B0AF-52B931D6A9A7}"/>
              </a:ext>
            </a:extLst>
          </p:cNvPr>
          <p:cNvSpPr/>
          <p:nvPr/>
        </p:nvSpPr>
        <p:spPr>
          <a:xfrm>
            <a:off x="3647728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xmlns="" id="{EC8FD20A-B9EC-4ADD-908F-F156CF2654FC}"/>
              </a:ext>
            </a:extLst>
          </p:cNvPr>
          <p:cNvSpPr/>
          <p:nvPr/>
        </p:nvSpPr>
        <p:spPr>
          <a:xfrm>
            <a:off x="1811524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xmlns="" id="{DBF4CB55-0BA3-46AF-811B-E8332CB0B028}"/>
              </a:ext>
            </a:extLst>
          </p:cNvPr>
          <p:cNvSpPr/>
          <p:nvPr/>
        </p:nvSpPr>
        <p:spPr>
          <a:xfrm>
            <a:off x="323616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4 точки 16">
            <a:extLst>
              <a:ext uri="{FF2B5EF4-FFF2-40B4-BE49-F238E27FC236}">
                <a16:creationId xmlns:a16="http://schemas.microsoft.com/office/drawing/2014/main" xmlns="" id="{BC2E915B-36EA-4D2D-B280-0B8A83A1A4C2}"/>
              </a:ext>
            </a:extLst>
          </p:cNvPr>
          <p:cNvSpPr/>
          <p:nvPr/>
        </p:nvSpPr>
        <p:spPr>
          <a:xfrm>
            <a:off x="1631504" y="36810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4 точки 17">
            <a:extLst>
              <a:ext uri="{FF2B5EF4-FFF2-40B4-BE49-F238E27FC236}">
                <a16:creationId xmlns:a16="http://schemas.microsoft.com/office/drawing/2014/main" xmlns="" id="{ECFA71C9-1898-46FF-AE6A-6D41E97E8646}"/>
              </a:ext>
            </a:extLst>
          </p:cNvPr>
          <p:cNvSpPr/>
          <p:nvPr/>
        </p:nvSpPr>
        <p:spPr>
          <a:xfrm>
            <a:off x="1002605" y="492004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xmlns="" id="{80A141B3-371C-4FDD-A6B8-858F57BBF645}"/>
              </a:ext>
            </a:extLst>
          </p:cNvPr>
          <p:cNvSpPr/>
          <p:nvPr/>
        </p:nvSpPr>
        <p:spPr>
          <a:xfrm>
            <a:off x="4871864" y="5480486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39F894-D5A5-4CE7-9D1F-53987D816C90}"/>
              </a:ext>
            </a:extLst>
          </p:cNvPr>
          <p:cNvSpPr/>
          <p:nvPr/>
        </p:nvSpPr>
        <p:spPr>
          <a:xfrm>
            <a:off x="3647728" y="6093296"/>
            <a:ext cx="4032448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Идем дальше..</a:t>
            </a:r>
          </a:p>
        </p:txBody>
      </p:sp>
    </p:spTree>
    <p:extLst>
      <p:ext uri="{BB962C8B-B14F-4D97-AF65-F5344CB8AC3E}">
        <p14:creationId xmlns:p14="http://schemas.microsoft.com/office/powerpoint/2010/main" val="1816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" b="100000" l="0" r="89901">
                        <a14:foregroundMark x1="38411" y1="36481" x2="36093" y2="42918"/>
                        <a14:foregroundMark x1="38907" y1="33691" x2="37748" y2="43348"/>
                        <a14:foregroundMark x1="27483" y1="64163" x2="31623" y2="61373"/>
                        <a14:foregroundMark x1="49007" y1="89056" x2="51987" y2="86052"/>
                        <a14:foregroundMark x1="58444" y1="89056" x2="61093" y2="87339"/>
                        <a14:foregroundMark x1="57781" y1="88412" x2="60596" y2="86910"/>
                        <a14:foregroundMark x1="52649" y1="86481" x2="56126" y2="87983"/>
                        <a14:foregroundMark x1="58940" y1="90987" x2="53477" y2="93133"/>
                        <a14:foregroundMark x1="37583" y1="43133" x2="35927" y2="48283"/>
                        <a14:foregroundMark x1="37086" y1="43562" x2="37583" y2="39485"/>
                        <a14:backgroundMark x1="3974" y1="20172" x2="3974" y2="29399"/>
                        <a14:backgroundMark x1="5795" y1="5579" x2="13079" y2="4292"/>
                        <a14:backgroundMark x1="27152" y1="8584" x2="25662" y2="8584"/>
                        <a14:backgroundMark x1="40232" y1="59871" x2="45695" y2="69742"/>
                        <a14:backgroundMark x1="45033" y1="10086" x2="53808" y2="10300"/>
                        <a14:backgroundMark x1="37583" y1="3004" x2="64238" y2="4721"/>
                        <a14:backgroundMark x1="46192" y1="54292" x2="43377" y2="75107"/>
                        <a14:backgroundMark x1="33775" y1="68240" x2="42219" y2="81760"/>
                        <a14:backgroundMark x1="2649" y1="48712" x2="2152" y2="61588"/>
                        <a14:backgroundMark x1="27649" y1="98283" x2="27815" y2="98927"/>
                        <a14:backgroundMark x1="8609" y1="62232" x2="1490" y2="63948"/>
                        <a14:backgroundMark x1="16225" y1="8798" x2="16225" y2="10730"/>
                        <a14:backgroundMark x1="18543" y1="6867" x2="18212" y2="10515"/>
                        <a14:backgroundMark x1="23675" y1="8155" x2="22517" y2="9871"/>
                        <a14:backgroundMark x1="25993" y1="9442" x2="25166" y2="10515"/>
                        <a14:backgroundMark x1="34768" y1="39485" x2="35430" y2="41631"/>
                        <a14:backgroundMark x1="36424" y1="37983" x2="36424" y2="43133"/>
                        <a14:backgroundMark x1="37748" y1="37554" x2="37583" y2="38412"/>
                        <a14:backgroundMark x1="38411" y1="36266" x2="38411" y2="37124"/>
                        <a14:backgroundMark x1="37086" y1="44635" x2="37748" y2="37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0"/>
            <a:ext cx="2129892" cy="1643261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2135560" y="476672"/>
            <a:ext cx="4032448" cy="1728192"/>
          </a:xfrm>
          <a:prstGeom prst="wedgeEllipseCallout">
            <a:avLst>
              <a:gd name="adj1" fmla="val -70764"/>
              <a:gd name="adj2" fmla="val -1908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7973" y="816238"/>
            <a:ext cx="34563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Когда ты подрастешь, то сам сможешь пополнять свой бюджет. </a:t>
            </a: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Как?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487" y="26879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b="1" i="1" dirty="0">
                <a:solidFill>
                  <a:srgbClr val="0070C0"/>
                </a:solidFill>
              </a:rPr>
              <a:t>сможешь подработать, помыв машину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1823" y="2401935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b="1" i="1" dirty="0">
                <a:solidFill>
                  <a:srgbClr val="00B050"/>
                </a:solidFill>
              </a:rPr>
              <a:t>сможешь подработать, раздавая рекламные буклеты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2224" y="216073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b="1" i="1" dirty="0">
                <a:solidFill>
                  <a:srgbClr val="FF0000"/>
                </a:solidFill>
              </a:rPr>
              <a:t>сможешь подработать, почистив снег зимой, или покрасив забор летом и многое другое…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7" y="3530615"/>
            <a:ext cx="3253665" cy="2206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29" y="3530615"/>
            <a:ext cx="2993155" cy="2244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8" r="2884"/>
          <a:stretch/>
        </p:blipFill>
        <p:spPr>
          <a:xfrm>
            <a:off x="8489342" y="3531178"/>
            <a:ext cx="3007258" cy="2244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8" r="30064" b="10719"/>
          <a:stretch/>
        </p:blipFill>
        <p:spPr>
          <a:xfrm>
            <a:off x="9272523" y="1524620"/>
            <a:ext cx="1440896" cy="1904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567608" y="5949280"/>
            <a:ext cx="7632848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44974" y="6001253"/>
            <a:ext cx="5760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Результат – твой бюджет увеличен!</a:t>
            </a:r>
          </a:p>
        </p:txBody>
      </p:sp>
      <p:sp>
        <p:nvSpPr>
          <p:cNvPr id="17" name="Прямоугольник: скругленные углы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6A3C3A80-D902-4D9A-9143-1A90EA0B9439}"/>
              </a:ext>
            </a:extLst>
          </p:cNvPr>
          <p:cNvSpPr/>
          <p:nvPr/>
        </p:nvSpPr>
        <p:spPr>
          <a:xfrm flipH="1">
            <a:off x="3741674" y="6127809"/>
            <a:ext cx="4852664" cy="595559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Вернуться в игру</a:t>
            </a:r>
          </a:p>
        </p:txBody>
      </p:sp>
    </p:spTree>
    <p:extLst>
      <p:ext uri="{BB962C8B-B14F-4D97-AF65-F5344CB8AC3E}">
        <p14:creationId xmlns:p14="http://schemas.microsoft.com/office/powerpoint/2010/main" val="7852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940D5FF3-0AC9-486C-B426-C701E0B435CE}"/>
              </a:ext>
            </a:extLst>
          </p:cNvPr>
          <p:cNvSpPr/>
          <p:nvPr/>
        </p:nvSpPr>
        <p:spPr>
          <a:xfrm>
            <a:off x="1199456" y="260648"/>
            <a:ext cx="9793088" cy="86409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</a:rPr>
              <a:t>4. К какому виду расходов можно отнести покупку цепочки?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: скругленные углы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0FE7A34-7217-4F6C-AAAB-DCDD0ED2A5F7}"/>
              </a:ext>
            </a:extLst>
          </p:cNvPr>
          <p:cNvSpPr/>
          <p:nvPr/>
        </p:nvSpPr>
        <p:spPr>
          <a:xfrm>
            <a:off x="551384" y="2049078"/>
            <a:ext cx="3024336" cy="792088"/>
          </a:xfrm>
          <a:prstGeom prst="roundRect">
            <a:avLst/>
          </a:prstGeom>
          <a:solidFill>
            <a:srgbClr val="B5D1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НЕ обязательные</a:t>
            </a:r>
          </a:p>
        </p:txBody>
      </p:sp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A3594A-A7B5-4457-9FF2-8DCFED55595D}"/>
              </a:ext>
            </a:extLst>
          </p:cNvPr>
          <p:cNvSpPr/>
          <p:nvPr/>
        </p:nvSpPr>
        <p:spPr>
          <a:xfrm>
            <a:off x="4475820" y="2049078"/>
            <a:ext cx="3024336" cy="79208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Обязательные</a:t>
            </a:r>
          </a:p>
        </p:txBody>
      </p:sp>
      <p:sp>
        <p:nvSpPr>
          <p:cNvPr id="5" name="Прямоугольник: скругленные углы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FDF7A1C2-7F08-48D9-8B95-73B0BFC90AC7}"/>
              </a:ext>
            </a:extLst>
          </p:cNvPr>
          <p:cNvSpPr/>
          <p:nvPr/>
        </p:nvSpPr>
        <p:spPr>
          <a:xfrm>
            <a:off x="8400256" y="2062386"/>
            <a:ext cx="3024336" cy="79208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Плановые</a:t>
            </a:r>
          </a:p>
        </p:txBody>
      </p:sp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7E066EF6-6BC3-4841-BFAE-A6C615CAC6EB}"/>
              </a:ext>
            </a:extLst>
          </p:cNvPr>
          <p:cNvSpPr/>
          <p:nvPr/>
        </p:nvSpPr>
        <p:spPr>
          <a:xfrm>
            <a:off x="3050332" y="4855121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Узнать правильный вариант ответа</a:t>
            </a:r>
          </a:p>
        </p:txBody>
      </p:sp>
      <p:sp>
        <p:nvSpPr>
          <p:cNvPr id="7" name="Прямоугольник: скругленные углы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8CA09FBD-D469-4C4F-9991-D561A5E4528B}"/>
              </a:ext>
            </a:extLst>
          </p:cNvPr>
          <p:cNvSpPr/>
          <p:nvPr/>
        </p:nvSpPr>
        <p:spPr>
          <a:xfrm>
            <a:off x="3071664" y="5708079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Пропустить вопрос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B2D122B-BA79-4971-A82E-3577F20BE9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33" b="90000" l="10000" r="90000">
                        <a14:foregroundMark x1="50667" y1="10000" x2="53833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" y="3212975"/>
            <a:ext cx="3356645" cy="33566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2EA88B1-836E-4CEE-B27C-AFB7ED467F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68" y="3957314"/>
            <a:ext cx="2398837" cy="2398837"/>
          </a:xfrm>
          <a:prstGeom prst="rect">
            <a:avLst/>
          </a:prstGeom>
        </p:spPr>
      </p:pic>
      <p:sp>
        <p:nvSpPr>
          <p:cNvPr id="10" name="Прямоугольник: скругленные углы 5">
            <a:hlinkClick r:id="rId9" action="ppaction://hlinksldjump"/>
            <a:extLst>
              <a:ext uri="{FF2B5EF4-FFF2-40B4-BE49-F238E27FC236}">
                <a16:creationId xmlns:a16="http://schemas.microsoft.com/office/drawing/2014/main" xmlns="" id="{7E066EF6-6BC3-4841-BFAE-A6C615CAC6EB}"/>
              </a:ext>
            </a:extLst>
          </p:cNvPr>
          <p:cNvSpPr/>
          <p:nvPr/>
        </p:nvSpPr>
        <p:spPr>
          <a:xfrm>
            <a:off x="3050332" y="4005064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Вернуться к предыдущему вопросу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Ну ты чего!? </a:t>
            </a:r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59492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ещё!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1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xmlns="" id="{67953125-38A6-497C-82B2-EFD1DB08AFC2}"/>
              </a:ext>
            </a:extLst>
          </p:cNvPr>
          <p:cNvSpPr/>
          <p:nvPr/>
        </p:nvSpPr>
        <p:spPr>
          <a:xfrm>
            <a:off x="1343472" y="548680"/>
            <a:ext cx="8460940" cy="57606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Молодец!</a:t>
            </a:r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xmlns="" id="{BC594D57-2B6C-4040-81BE-2E2CF7F72A8D}"/>
              </a:ext>
            </a:extLst>
          </p:cNvPr>
          <p:cNvSpPr/>
          <p:nvPr/>
        </p:nvSpPr>
        <p:spPr>
          <a:xfrm>
            <a:off x="10272464" y="9807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xmlns="" id="{3756BE17-5ECD-46C6-8659-2B9BFCF6302C}"/>
              </a:ext>
            </a:extLst>
          </p:cNvPr>
          <p:cNvSpPr/>
          <p:nvPr/>
        </p:nvSpPr>
        <p:spPr>
          <a:xfrm>
            <a:off x="9462374" y="174045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xmlns="" id="{3B0DF7B4-9CC1-4815-99D9-C07029971778}"/>
              </a:ext>
            </a:extLst>
          </p:cNvPr>
          <p:cNvSpPr/>
          <p:nvPr/>
        </p:nvSpPr>
        <p:spPr>
          <a:xfrm>
            <a:off x="7104112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DCEEAD02-0773-4A2E-8D7B-D1A3B6967713}"/>
              </a:ext>
            </a:extLst>
          </p:cNvPr>
          <p:cNvSpPr/>
          <p:nvPr/>
        </p:nvSpPr>
        <p:spPr>
          <a:xfrm>
            <a:off x="10536236" y="31769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16AA5FD5-846A-44BA-B6A2-AB4DFACBA6D4}"/>
              </a:ext>
            </a:extLst>
          </p:cNvPr>
          <p:cNvSpPr/>
          <p:nvPr/>
        </p:nvSpPr>
        <p:spPr>
          <a:xfrm>
            <a:off x="9033069" y="469659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17B6F7A3-0AE1-4661-905E-F5C41D6E910F}"/>
              </a:ext>
            </a:extLst>
          </p:cNvPr>
          <p:cNvSpPr/>
          <p:nvPr/>
        </p:nvSpPr>
        <p:spPr>
          <a:xfrm>
            <a:off x="11102328" y="520065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xmlns="" id="{E9AC83B1-15AF-42CF-B0AF-52B931D6A9A7}"/>
              </a:ext>
            </a:extLst>
          </p:cNvPr>
          <p:cNvSpPr/>
          <p:nvPr/>
        </p:nvSpPr>
        <p:spPr>
          <a:xfrm>
            <a:off x="3647728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xmlns="" id="{EC8FD20A-B9EC-4ADD-908F-F156CF2654FC}"/>
              </a:ext>
            </a:extLst>
          </p:cNvPr>
          <p:cNvSpPr/>
          <p:nvPr/>
        </p:nvSpPr>
        <p:spPr>
          <a:xfrm>
            <a:off x="1811524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xmlns="" id="{DBF4CB55-0BA3-46AF-811B-E8332CB0B028}"/>
              </a:ext>
            </a:extLst>
          </p:cNvPr>
          <p:cNvSpPr/>
          <p:nvPr/>
        </p:nvSpPr>
        <p:spPr>
          <a:xfrm>
            <a:off x="323616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4 точки 16">
            <a:extLst>
              <a:ext uri="{FF2B5EF4-FFF2-40B4-BE49-F238E27FC236}">
                <a16:creationId xmlns:a16="http://schemas.microsoft.com/office/drawing/2014/main" xmlns="" id="{BC2E915B-36EA-4D2D-B280-0B8A83A1A4C2}"/>
              </a:ext>
            </a:extLst>
          </p:cNvPr>
          <p:cNvSpPr/>
          <p:nvPr/>
        </p:nvSpPr>
        <p:spPr>
          <a:xfrm>
            <a:off x="1631504" y="36810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4 точки 17">
            <a:extLst>
              <a:ext uri="{FF2B5EF4-FFF2-40B4-BE49-F238E27FC236}">
                <a16:creationId xmlns:a16="http://schemas.microsoft.com/office/drawing/2014/main" xmlns="" id="{ECFA71C9-1898-46FF-AE6A-6D41E97E8646}"/>
              </a:ext>
            </a:extLst>
          </p:cNvPr>
          <p:cNvSpPr/>
          <p:nvPr/>
        </p:nvSpPr>
        <p:spPr>
          <a:xfrm>
            <a:off x="1002605" y="492004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xmlns="" id="{80A141B3-371C-4FDD-A6B8-858F57BBF645}"/>
              </a:ext>
            </a:extLst>
          </p:cNvPr>
          <p:cNvSpPr/>
          <p:nvPr/>
        </p:nvSpPr>
        <p:spPr>
          <a:xfrm>
            <a:off x="4727848" y="570470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39F894-D5A5-4CE7-9D1F-53987D816C90}"/>
              </a:ext>
            </a:extLst>
          </p:cNvPr>
          <p:cNvSpPr/>
          <p:nvPr/>
        </p:nvSpPr>
        <p:spPr>
          <a:xfrm>
            <a:off x="3647728" y="6309320"/>
            <a:ext cx="4032448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Идем дальше..</a:t>
            </a:r>
          </a:p>
        </p:txBody>
      </p:sp>
    </p:spTree>
    <p:extLst>
      <p:ext uri="{BB962C8B-B14F-4D97-AF65-F5344CB8AC3E}">
        <p14:creationId xmlns:p14="http://schemas.microsoft.com/office/powerpoint/2010/main" val="426261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100000" l="1167" r="98667">
                        <a14:foregroundMark x1="57500" y1="68250" x2="57333" y2="72083"/>
                        <a14:foregroundMark x1="66833" y1="69500" x2="66833" y2="72083"/>
                        <a14:foregroundMark x1="68333" y1="69083" x2="63250" y2="71000"/>
                        <a14:foregroundMark x1="58167" y1="67833" x2="54167" y2="66583"/>
                        <a14:foregroundMark x1="23583" y1="82833" x2="27833" y2="7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33">
            <a:off x="9648246" y="70279"/>
            <a:ext cx="1872208" cy="1872208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4587918" y="260648"/>
            <a:ext cx="4392488" cy="1368152"/>
          </a:xfrm>
          <a:prstGeom prst="wedgeEllipseCallout">
            <a:avLst>
              <a:gd name="adj1" fmla="val 71244"/>
              <a:gd name="adj2" fmla="val 14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Когда деньги заработаны и накоплены, мы начинаем их тратить!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4274" y="1760868"/>
            <a:ext cx="27873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Расходы по плану!</a:t>
            </a:r>
          </a:p>
          <a:p>
            <a:pPr algn="ctr"/>
            <a:r>
              <a:rPr lang="ru-RU" sz="2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(обязательные)</a:t>
            </a:r>
            <a:endParaRPr lang="ru-RU" sz="2500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9" y="3127241"/>
            <a:ext cx="2045558" cy="1401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3127241"/>
            <a:ext cx="2088232" cy="1403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5013176"/>
            <a:ext cx="2139702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978" y="5023461"/>
            <a:ext cx="2109664" cy="1371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013176"/>
            <a:ext cx="2209428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127239"/>
            <a:ext cx="2088232" cy="1401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5010215"/>
            <a:ext cx="2020310" cy="1371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534479" y="1760868"/>
            <a:ext cx="33393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Случайные расходы!</a:t>
            </a:r>
          </a:p>
          <a:p>
            <a:pPr algn="ctr"/>
            <a:r>
              <a:rPr lang="ru-RU" sz="2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(не запланированные)</a:t>
            </a:r>
            <a:endParaRPr lang="ru-RU" sz="2500" dirty="0">
              <a:solidFill>
                <a:srgbClr val="FF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3136036"/>
            <a:ext cx="2093118" cy="1394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5288239" y="2117323"/>
            <a:ext cx="14959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примеры</a:t>
            </a:r>
            <a:endParaRPr lang="ru-RU" sz="2500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0753" y="2804074"/>
            <a:ext cx="17463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Продукты питания</a:t>
            </a:r>
            <a:endParaRPr lang="ru-RU" sz="15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83966" y="2804073"/>
            <a:ext cx="5597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ЖКХ</a:t>
            </a:r>
            <a:endParaRPr lang="ru-RU" sz="15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4740" y="4690011"/>
            <a:ext cx="19747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Расходы на обучение</a:t>
            </a:r>
            <a:endParaRPr lang="ru-RU" sz="15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44919" y="4690011"/>
            <a:ext cx="18252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Расходы на одежду</a:t>
            </a:r>
            <a:endParaRPr lang="ru-RU" sz="1500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31995" y="2794890"/>
            <a:ext cx="12754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лекарства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48234" y="2814738"/>
            <a:ext cx="20722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предметы роскоши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14085" y="4687050"/>
            <a:ext cx="15123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развлечения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78230" y="4685649"/>
            <a:ext cx="9511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отдых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: скругленные углы 3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0A7B94E-8A1C-4B38-8791-A8209190BFF2}"/>
              </a:ext>
            </a:extLst>
          </p:cNvPr>
          <p:cNvSpPr/>
          <p:nvPr/>
        </p:nvSpPr>
        <p:spPr>
          <a:xfrm flipH="1">
            <a:off x="3741674" y="6096794"/>
            <a:ext cx="4852664" cy="595559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Вернуться в игру</a:t>
            </a:r>
          </a:p>
        </p:txBody>
      </p:sp>
    </p:spTree>
    <p:extLst>
      <p:ext uri="{BB962C8B-B14F-4D97-AF65-F5344CB8AC3E}">
        <p14:creationId xmlns:p14="http://schemas.microsoft.com/office/powerpoint/2010/main" val="63394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A06D172-8CE2-4A0E-A74F-9DB5802466D5}"/>
              </a:ext>
            </a:extLst>
          </p:cNvPr>
          <p:cNvSpPr/>
          <p:nvPr/>
        </p:nvSpPr>
        <p:spPr>
          <a:xfrm>
            <a:off x="1199456" y="260648"/>
            <a:ext cx="9793088" cy="86409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</a:rPr>
              <a:t>5. План, в котором учтены все ожидаемые доходы и расходы?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: скругленные углы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B4C448-B940-4E87-A9BB-8ED4603A06DD}"/>
              </a:ext>
            </a:extLst>
          </p:cNvPr>
          <p:cNvSpPr/>
          <p:nvPr/>
        </p:nvSpPr>
        <p:spPr>
          <a:xfrm>
            <a:off x="551384" y="2049078"/>
            <a:ext cx="3024336" cy="792088"/>
          </a:xfrm>
          <a:prstGeom prst="roundRect">
            <a:avLst/>
          </a:prstGeom>
          <a:solidFill>
            <a:srgbClr val="17F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Отчет</a:t>
            </a:r>
          </a:p>
        </p:txBody>
      </p:sp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E78EBC8B-DF82-43CB-99CE-BF949C2085C4}"/>
              </a:ext>
            </a:extLst>
          </p:cNvPr>
          <p:cNvSpPr/>
          <p:nvPr/>
        </p:nvSpPr>
        <p:spPr>
          <a:xfrm>
            <a:off x="4475820" y="2049078"/>
            <a:ext cx="3024336" cy="79208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Бюджет</a:t>
            </a:r>
          </a:p>
        </p:txBody>
      </p:sp>
      <p:sp>
        <p:nvSpPr>
          <p:cNvPr id="7" name="Прямоугольник: скругленные углы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3F349551-6516-49B4-99CE-1D9931975F5E}"/>
              </a:ext>
            </a:extLst>
          </p:cNvPr>
          <p:cNvSpPr/>
          <p:nvPr/>
        </p:nvSpPr>
        <p:spPr>
          <a:xfrm>
            <a:off x="8400256" y="2062386"/>
            <a:ext cx="3024336" cy="79208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Документ</a:t>
            </a:r>
          </a:p>
        </p:txBody>
      </p:sp>
      <p:sp>
        <p:nvSpPr>
          <p:cNvPr id="8" name="Прямоугольник: скругленные углы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C2E9033-D4AC-4915-A7BC-98C16357DDCC}"/>
              </a:ext>
            </a:extLst>
          </p:cNvPr>
          <p:cNvSpPr/>
          <p:nvPr/>
        </p:nvSpPr>
        <p:spPr>
          <a:xfrm>
            <a:off x="3050332" y="4855121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Узнать правильный вариант ответа</a:t>
            </a:r>
          </a:p>
        </p:txBody>
      </p:sp>
      <p:sp>
        <p:nvSpPr>
          <p:cNvPr id="9" name="Прямоугольник: скругленные углы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51BB0B-D63D-457E-846A-0A8157C2AC47}"/>
              </a:ext>
            </a:extLst>
          </p:cNvPr>
          <p:cNvSpPr/>
          <p:nvPr/>
        </p:nvSpPr>
        <p:spPr>
          <a:xfrm>
            <a:off x="3071664" y="5708079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Пропустить вопрос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AFA00F2-09D3-44E5-8F0A-B5A72855A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4003527"/>
            <a:ext cx="1700808" cy="17008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103DFB4-C312-4FC0-8CE9-19B3CB65C1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0" b="91845" l="9972" r="89988">
                        <a14:foregroundMark x1="44247" y1="8761" x2="52523" y2="8559"/>
                        <a14:foregroundMark x1="52523" y1="8559" x2="54663" y2="8559"/>
                        <a14:foregroundMark x1="65684" y1="51675" x2="64029" y2="59790"/>
                        <a14:foregroundMark x1="64029" y1="59790" x2="64029" y2="59790"/>
                        <a14:foregroundMark x1="45902" y1="52927" x2="42551" y2="55834"/>
                        <a14:foregroundMark x1="45055" y1="86677" x2="45700" y2="91885"/>
                        <a14:foregroundMark x1="58417" y1="89584" x2="63827" y2="91441"/>
                        <a14:foregroundMark x1="45499" y1="6056" x2="42148" y2="9568"/>
                        <a14:foregroundMark x1="45499" y1="5410" x2="41946" y2="10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8" y="3673003"/>
            <a:ext cx="2420888" cy="2420888"/>
          </a:xfrm>
          <a:prstGeom prst="rect">
            <a:avLst/>
          </a:prstGeom>
        </p:spPr>
      </p:pic>
      <p:sp>
        <p:nvSpPr>
          <p:cNvPr id="10" name="Прямоугольник: скругленные углы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1C2E9033-D4AC-4915-A7BC-98C16357DDCC}"/>
              </a:ext>
            </a:extLst>
          </p:cNvPr>
          <p:cNvSpPr/>
          <p:nvPr/>
        </p:nvSpPr>
        <p:spPr>
          <a:xfrm>
            <a:off x="3050332" y="4000898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Вернуться к предыдущему вопросу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Ну ты чего!? </a:t>
            </a:r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59492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ещё!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6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440" y="2920402"/>
            <a:ext cx="2061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человека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1344" y="476671"/>
            <a:ext cx="118093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это общий «кошелек», в котором собираются все деньги! </a:t>
            </a:r>
          </a:p>
        </p:txBody>
      </p:sp>
      <p:sp>
        <p:nvSpPr>
          <p:cNvPr id="4" name="Прямоугольник 3"/>
          <p:cNvSpPr/>
          <p:nvPr/>
        </p:nvSpPr>
        <p:spPr>
          <a:xfrm rot="20001871">
            <a:off x="2827351" y="1978087"/>
            <a:ext cx="21884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может быть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8407" y="3679689"/>
            <a:ext cx="1573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семьи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58774" y="2905803"/>
            <a:ext cx="2530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государства</a:t>
            </a:r>
          </a:p>
        </p:txBody>
      </p:sp>
      <p:sp>
        <p:nvSpPr>
          <p:cNvPr id="8" name="Прямоугольник 7"/>
          <p:cNvSpPr/>
          <p:nvPr/>
        </p:nvSpPr>
        <p:spPr>
          <a:xfrm rot="1478551">
            <a:off x="7244722" y="2064015"/>
            <a:ext cx="21884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может быть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52565" y="1512035"/>
            <a:ext cx="328744" cy="2134826"/>
          </a:xfrm>
          <a:prstGeom prst="rect">
            <a:avLst/>
          </a:prstGeom>
          <a:noFill/>
        </p:spPr>
        <p:txBody>
          <a:bodyPr vert="wordArtVert" wrap="none" lIns="0" tIns="0" rIns="0" bIns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08000" lvl="1" algn="ctr" defTabSz="0"/>
            <a:r>
              <a:rPr lang="ru-RU" sz="2000" b="1" kern="1600" spc="-158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может быть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492511"/>
            <a:ext cx="3212976" cy="321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33" y="4216932"/>
            <a:ext cx="3168352" cy="2478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505178"/>
            <a:ext cx="2927201" cy="3190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2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xmlns="" id="{67953125-38A6-497C-82B2-EFD1DB08AFC2}"/>
              </a:ext>
            </a:extLst>
          </p:cNvPr>
          <p:cNvSpPr/>
          <p:nvPr/>
        </p:nvSpPr>
        <p:spPr>
          <a:xfrm>
            <a:off x="1343472" y="548680"/>
            <a:ext cx="8460940" cy="57606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Молодец!</a:t>
            </a:r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xmlns="" id="{BC594D57-2B6C-4040-81BE-2E2CF7F72A8D}"/>
              </a:ext>
            </a:extLst>
          </p:cNvPr>
          <p:cNvSpPr/>
          <p:nvPr/>
        </p:nvSpPr>
        <p:spPr>
          <a:xfrm>
            <a:off x="10272464" y="9807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xmlns="" id="{3756BE17-5ECD-46C6-8659-2B9BFCF6302C}"/>
              </a:ext>
            </a:extLst>
          </p:cNvPr>
          <p:cNvSpPr/>
          <p:nvPr/>
        </p:nvSpPr>
        <p:spPr>
          <a:xfrm>
            <a:off x="9462374" y="174045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xmlns="" id="{3B0DF7B4-9CC1-4815-99D9-C07029971778}"/>
              </a:ext>
            </a:extLst>
          </p:cNvPr>
          <p:cNvSpPr/>
          <p:nvPr/>
        </p:nvSpPr>
        <p:spPr>
          <a:xfrm>
            <a:off x="7104112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DCEEAD02-0773-4A2E-8D7B-D1A3B6967713}"/>
              </a:ext>
            </a:extLst>
          </p:cNvPr>
          <p:cNvSpPr/>
          <p:nvPr/>
        </p:nvSpPr>
        <p:spPr>
          <a:xfrm>
            <a:off x="10536236" y="31769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16AA5FD5-846A-44BA-B6A2-AB4DFACBA6D4}"/>
              </a:ext>
            </a:extLst>
          </p:cNvPr>
          <p:cNvSpPr/>
          <p:nvPr/>
        </p:nvSpPr>
        <p:spPr>
          <a:xfrm>
            <a:off x="9033069" y="469659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17B6F7A3-0AE1-4661-905E-F5C41D6E910F}"/>
              </a:ext>
            </a:extLst>
          </p:cNvPr>
          <p:cNvSpPr/>
          <p:nvPr/>
        </p:nvSpPr>
        <p:spPr>
          <a:xfrm>
            <a:off x="11102328" y="520065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xmlns="" id="{E9AC83B1-15AF-42CF-B0AF-52B931D6A9A7}"/>
              </a:ext>
            </a:extLst>
          </p:cNvPr>
          <p:cNvSpPr/>
          <p:nvPr/>
        </p:nvSpPr>
        <p:spPr>
          <a:xfrm>
            <a:off x="3647728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xmlns="" id="{EC8FD20A-B9EC-4ADD-908F-F156CF2654FC}"/>
              </a:ext>
            </a:extLst>
          </p:cNvPr>
          <p:cNvSpPr/>
          <p:nvPr/>
        </p:nvSpPr>
        <p:spPr>
          <a:xfrm>
            <a:off x="1811524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xmlns="" id="{DBF4CB55-0BA3-46AF-811B-E8332CB0B028}"/>
              </a:ext>
            </a:extLst>
          </p:cNvPr>
          <p:cNvSpPr/>
          <p:nvPr/>
        </p:nvSpPr>
        <p:spPr>
          <a:xfrm>
            <a:off x="323616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4 точки 16">
            <a:extLst>
              <a:ext uri="{FF2B5EF4-FFF2-40B4-BE49-F238E27FC236}">
                <a16:creationId xmlns:a16="http://schemas.microsoft.com/office/drawing/2014/main" xmlns="" id="{BC2E915B-36EA-4D2D-B280-0B8A83A1A4C2}"/>
              </a:ext>
            </a:extLst>
          </p:cNvPr>
          <p:cNvSpPr/>
          <p:nvPr/>
        </p:nvSpPr>
        <p:spPr>
          <a:xfrm>
            <a:off x="1631504" y="36810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4 точки 17">
            <a:extLst>
              <a:ext uri="{FF2B5EF4-FFF2-40B4-BE49-F238E27FC236}">
                <a16:creationId xmlns:a16="http://schemas.microsoft.com/office/drawing/2014/main" xmlns="" id="{ECFA71C9-1898-46FF-AE6A-6D41E97E8646}"/>
              </a:ext>
            </a:extLst>
          </p:cNvPr>
          <p:cNvSpPr/>
          <p:nvPr/>
        </p:nvSpPr>
        <p:spPr>
          <a:xfrm>
            <a:off x="1002605" y="492004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xmlns="" id="{80A141B3-371C-4FDD-A6B8-858F57BBF645}"/>
              </a:ext>
            </a:extLst>
          </p:cNvPr>
          <p:cNvSpPr/>
          <p:nvPr/>
        </p:nvSpPr>
        <p:spPr>
          <a:xfrm>
            <a:off x="4727848" y="570470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39F894-D5A5-4CE7-9D1F-53987D816C90}"/>
              </a:ext>
            </a:extLst>
          </p:cNvPr>
          <p:cNvSpPr/>
          <p:nvPr/>
        </p:nvSpPr>
        <p:spPr>
          <a:xfrm>
            <a:off x="3647728" y="6309320"/>
            <a:ext cx="4032448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Идем дальше..</a:t>
            </a:r>
          </a:p>
        </p:txBody>
      </p:sp>
    </p:spTree>
    <p:extLst>
      <p:ext uri="{BB962C8B-B14F-4D97-AF65-F5344CB8AC3E}">
        <p14:creationId xmlns:p14="http://schemas.microsoft.com/office/powerpoint/2010/main" val="38086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9567565" y="6214386"/>
            <a:ext cx="1440160" cy="29776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623392" y="224644"/>
            <a:ext cx="3960440" cy="2520280"/>
          </a:xfrm>
          <a:prstGeom prst="cloudCallout">
            <a:avLst>
              <a:gd name="adj1" fmla="val 55092"/>
              <a:gd name="adj2" fmla="val 6391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2494"/>
            <a:ext cx="2483197" cy="1551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35560" y="3189439"/>
            <a:ext cx="73448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rgbClr val="00B050"/>
                </a:solidFill>
              </a:rPr>
              <a:t>Собака –лучший друг человека,</a:t>
            </a:r>
          </a:p>
          <a:p>
            <a:pPr algn="ctr"/>
            <a:r>
              <a:rPr lang="ru-RU" sz="2500" b="1" i="1" dirty="0">
                <a:solidFill>
                  <a:srgbClr val="00B050"/>
                </a:solidFill>
              </a:rPr>
              <a:t> а </a:t>
            </a:r>
            <a:r>
              <a:rPr lang="ru-RU" sz="2500" b="1" i="1" dirty="0">
                <a:solidFill>
                  <a:srgbClr val="FF0000"/>
                </a:solidFill>
              </a:rPr>
              <a:t>бюджет</a:t>
            </a:r>
            <a:r>
              <a:rPr lang="ru-RU" sz="2500" b="1" i="1" dirty="0">
                <a:solidFill>
                  <a:srgbClr val="00B050"/>
                </a:solidFill>
              </a:rPr>
              <a:t> лучший друг </a:t>
            </a:r>
            <a:r>
              <a:rPr lang="ru-RU" sz="2500" b="1" i="1" dirty="0">
                <a:solidFill>
                  <a:srgbClr val="FF0000"/>
                </a:solidFill>
              </a:rPr>
              <a:t>РАЗУМНОГО</a:t>
            </a:r>
            <a:r>
              <a:rPr lang="ru-RU" sz="2500" b="1" i="1" dirty="0">
                <a:solidFill>
                  <a:srgbClr val="00B050"/>
                </a:solidFill>
              </a:rPr>
              <a:t> потребителя!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7896200" y="224644"/>
            <a:ext cx="3672408" cy="2772308"/>
          </a:xfrm>
          <a:prstGeom prst="wedgeRectCallout">
            <a:avLst>
              <a:gd name="adj1" fmla="val -83616"/>
              <a:gd name="adj2" fmla="val 5329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Бюджет …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500" dirty="0">
                <a:solidFill>
                  <a:srgbClr val="FF0000"/>
                </a:solidFill>
              </a:rPr>
              <a:t>поможет рассчитать сколько денег у тебя будет;</a:t>
            </a:r>
          </a:p>
          <a:p>
            <a:pPr algn="just"/>
            <a:endParaRPr lang="ru-RU" sz="1500" dirty="0">
              <a:solidFill>
                <a:srgbClr val="FF0000"/>
              </a:solidFill>
            </a:endParaRPr>
          </a:p>
          <a:p>
            <a:pPr marL="176213" indent="-176213" algn="just">
              <a:buFont typeface="Wingdings" pitchFamily="2" charset="2"/>
              <a:buChar char="Ø"/>
              <a:tabLst>
                <a:tab pos="176213" algn="l"/>
              </a:tabLst>
            </a:pPr>
            <a:r>
              <a:rPr lang="ru-RU" sz="1500" dirty="0">
                <a:solidFill>
                  <a:srgbClr val="FF0000"/>
                </a:solidFill>
              </a:rPr>
              <a:t>   это план, в котором учтены все ожидаемые доходы и расходы;</a:t>
            </a:r>
          </a:p>
          <a:p>
            <a:pPr algn="just">
              <a:tabLst>
                <a:tab pos="176213" algn="l"/>
              </a:tabLst>
            </a:pPr>
            <a:endParaRPr lang="ru-RU" sz="1500" dirty="0">
              <a:solidFill>
                <a:srgbClr val="FF0000"/>
              </a:solidFill>
            </a:endParaRPr>
          </a:p>
          <a:p>
            <a:pPr marL="176213" indent="-176213" algn="just">
              <a:buFont typeface="Wingdings" pitchFamily="2" charset="2"/>
              <a:buChar char="Ø"/>
              <a:tabLst>
                <a:tab pos="176213" algn="l"/>
              </a:tabLst>
            </a:pPr>
            <a:r>
              <a:rPr lang="ru-RU" sz="1500" dirty="0">
                <a:solidFill>
                  <a:srgbClr val="FF0000"/>
                </a:solidFill>
              </a:rPr>
              <a:t> помогает тратить деньги разумно даже в том случае, когда возникают непредвиденные расходы.</a:t>
            </a:r>
          </a:p>
          <a:p>
            <a:pPr marL="176213" indent="-176213" algn="just">
              <a:buFont typeface="Wingdings" pitchFamily="2" charset="2"/>
              <a:buChar char="Ø"/>
              <a:tabLst>
                <a:tab pos="176213" algn="l"/>
              </a:tabLst>
            </a:pPr>
            <a:endParaRPr lang="ru-RU" sz="15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7875">
                        <a14:foregroundMark x1="14938" y1="69005" x2="14938" y2="69005"/>
                        <a14:foregroundMark x1="15063" y1="57592" x2="15063" y2="57592"/>
                        <a14:foregroundMark x1="8625" y1="66702" x2="14063" y2="55183"/>
                        <a14:foregroundMark x1="10313" y1="52880" x2="11250" y2="52984"/>
                        <a14:foregroundMark x1="37750" y1="97801" x2="42250" y2="96963"/>
                        <a14:foregroundMark x1="43500" y1="97068" x2="45125" y2="96649"/>
                        <a14:foregroundMark x1="24938" y1="96335" x2="28938" y2="96649"/>
                        <a14:foregroundMark x1="7750" y1="98743" x2="13125" y2="98115"/>
                        <a14:foregroundMark x1="14250" y1="98743" x2="16688" y2="98220"/>
                        <a14:foregroundMark x1="6000" y1="98429" x2="7938" y2="98429"/>
                        <a14:foregroundMark x1="9313" y1="87853" x2="10813" y2="89948"/>
                        <a14:foregroundMark x1="2313" y1="64084" x2="1750" y2="69110"/>
                        <a14:foregroundMark x1="15750" y1="50052" x2="17188" y2="49948"/>
                        <a14:foregroundMark x1="2250" y1="54974" x2="3813" y2="55183"/>
                        <a14:foregroundMark x1="43500" y1="6702" x2="41188" y2="11728"/>
                        <a14:foregroundMark x1="41188" y1="14346" x2="41000" y2="17906"/>
                        <a14:foregroundMark x1="44438" y1="6178" x2="44250" y2="8901"/>
                        <a14:foregroundMark x1="15812" y1="19372" x2="15250" y2="27330"/>
                        <a14:foregroundMark x1="19500" y1="8482" x2="17500" y2="11832"/>
                        <a14:foregroundMark x1="17750" y1="13717" x2="15812" y2="16545"/>
                        <a14:foregroundMark x1="23813" y1="5340" x2="20500" y2="7853"/>
                        <a14:foregroundMark x1="27875" y1="46178" x2="25063" y2="52356"/>
                        <a14:foregroundMark x1="24875" y1="52565" x2="24000" y2="61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571732"/>
            <a:ext cx="4664802" cy="27843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21" r="89815">
                        <a14:foregroundMark x1="47619" y1="97222" x2="40608" y2="97963"/>
                        <a14:foregroundMark x1="38624" y1="96019" x2="43651" y2="98704"/>
                        <a14:foregroundMark x1="40476" y1="99259" x2="47222" y2="98611"/>
                        <a14:foregroundMark x1="63889" y1="98426" x2="71032" y2="98426"/>
                        <a14:foregroundMark x1="72619" y1="97407" x2="75000" y2="95741"/>
                        <a14:foregroundMark x1="59524" y1="97963" x2="63360" y2="97963"/>
                        <a14:foregroundMark x1="73810" y1="99352" x2="78836" y2="9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3332992"/>
            <a:ext cx="2146639" cy="3066627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5B71AC48-9FE8-4517-9674-93A6BDC81E91}"/>
              </a:ext>
            </a:extLst>
          </p:cNvPr>
          <p:cNvSpPr/>
          <p:nvPr/>
        </p:nvSpPr>
        <p:spPr>
          <a:xfrm flipH="1">
            <a:off x="3741674" y="6127809"/>
            <a:ext cx="4852664" cy="595559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Вернуться в игру</a:t>
            </a:r>
          </a:p>
        </p:txBody>
      </p:sp>
    </p:spTree>
    <p:extLst>
      <p:ext uri="{BB962C8B-B14F-4D97-AF65-F5344CB8AC3E}">
        <p14:creationId xmlns:p14="http://schemas.microsoft.com/office/powerpoint/2010/main" val="33159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93C6993A-45FD-4E0A-A03D-9EBB222368EA}"/>
              </a:ext>
            </a:extLst>
          </p:cNvPr>
          <p:cNvSpPr/>
          <p:nvPr/>
        </p:nvSpPr>
        <p:spPr>
          <a:xfrm>
            <a:off x="839416" y="260648"/>
            <a:ext cx="9793088" cy="86409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</a:rPr>
              <a:t>6. Деньги, которые пополняют бюджет?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: скругленные углы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9592F2D6-1B14-492E-A83F-597D833F0FD2}"/>
              </a:ext>
            </a:extLst>
          </p:cNvPr>
          <p:cNvSpPr/>
          <p:nvPr/>
        </p:nvSpPr>
        <p:spPr>
          <a:xfrm>
            <a:off x="479376" y="2060848"/>
            <a:ext cx="3024336" cy="864096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Доходы</a:t>
            </a:r>
          </a:p>
        </p:txBody>
      </p:sp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22E25C76-4CEC-4289-81B3-144C0A7567D9}"/>
              </a:ext>
            </a:extLst>
          </p:cNvPr>
          <p:cNvSpPr/>
          <p:nvPr/>
        </p:nvSpPr>
        <p:spPr>
          <a:xfrm>
            <a:off x="4439816" y="2060848"/>
            <a:ext cx="3024336" cy="86409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Расходы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B7AD80CC-9CA7-4D28-B029-12F725E27567}"/>
              </a:ext>
            </a:extLst>
          </p:cNvPr>
          <p:cNvSpPr/>
          <p:nvPr/>
        </p:nvSpPr>
        <p:spPr>
          <a:xfrm>
            <a:off x="8688288" y="2039144"/>
            <a:ext cx="3024336" cy="864096"/>
          </a:xfrm>
          <a:prstGeom prst="roundRect">
            <a:avLst/>
          </a:prstGeom>
          <a:solidFill>
            <a:srgbClr val="17F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Наличность</a:t>
            </a:r>
          </a:p>
        </p:txBody>
      </p:sp>
      <p:sp>
        <p:nvSpPr>
          <p:cNvPr id="8" name="Прямоугольник: скругленные углы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29D2370D-3905-421E-8474-FC6AC25484FC}"/>
              </a:ext>
            </a:extLst>
          </p:cNvPr>
          <p:cNvSpPr/>
          <p:nvPr/>
        </p:nvSpPr>
        <p:spPr>
          <a:xfrm>
            <a:off x="3050332" y="4855121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Узнать правильный вариант ответа</a:t>
            </a:r>
          </a:p>
        </p:txBody>
      </p:sp>
      <p:sp>
        <p:nvSpPr>
          <p:cNvPr id="9" name="Прямоугольник: скругленные углы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B53324-D93C-4DF9-9C05-A9F5AC670941}"/>
              </a:ext>
            </a:extLst>
          </p:cNvPr>
          <p:cNvSpPr/>
          <p:nvPr/>
        </p:nvSpPr>
        <p:spPr>
          <a:xfrm>
            <a:off x="3071664" y="5708079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Пропустить вопрос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51F342-8033-4300-8993-76D29AC891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25" b="90000" l="10000" r="90000">
                        <a14:foregroundMark x1="42951" y1="9250" x2="49672" y2="7625"/>
                        <a14:foregroundMark x1="49672" y1="7625" x2="52582" y2="9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0" y="3172146"/>
            <a:ext cx="2555688" cy="16758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B48CE36-0264-4997-82B5-DF21E447FE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80" y="3645023"/>
            <a:ext cx="2564557" cy="2564557"/>
          </a:xfrm>
          <a:prstGeom prst="rect">
            <a:avLst/>
          </a:prstGeom>
        </p:spPr>
      </p:pic>
      <p:sp>
        <p:nvSpPr>
          <p:cNvPr id="12" name="Прямоугольник: скругленные углы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29D2370D-3905-421E-8474-FC6AC25484FC}"/>
              </a:ext>
            </a:extLst>
          </p:cNvPr>
          <p:cNvSpPr/>
          <p:nvPr/>
        </p:nvSpPr>
        <p:spPr>
          <a:xfrm>
            <a:off x="3018731" y="4007447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Вернуться к предыдущему вопросу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Ну ты чего!? </a:t>
            </a:r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59492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ещё!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xmlns="" id="{67953125-38A6-497C-82B2-EFD1DB08AFC2}"/>
              </a:ext>
            </a:extLst>
          </p:cNvPr>
          <p:cNvSpPr/>
          <p:nvPr/>
        </p:nvSpPr>
        <p:spPr>
          <a:xfrm>
            <a:off x="1343472" y="548680"/>
            <a:ext cx="8460940" cy="57606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Молодец!</a:t>
            </a:r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xmlns="" id="{BC594D57-2B6C-4040-81BE-2E2CF7F72A8D}"/>
              </a:ext>
            </a:extLst>
          </p:cNvPr>
          <p:cNvSpPr/>
          <p:nvPr/>
        </p:nvSpPr>
        <p:spPr>
          <a:xfrm>
            <a:off x="10272464" y="9807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xmlns="" id="{3756BE17-5ECD-46C6-8659-2B9BFCF6302C}"/>
              </a:ext>
            </a:extLst>
          </p:cNvPr>
          <p:cNvSpPr/>
          <p:nvPr/>
        </p:nvSpPr>
        <p:spPr>
          <a:xfrm>
            <a:off x="9462374" y="174045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xmlns="" id="{3B0DF7B4-9CC1-4815-99D9-C07029971778}"/>
              </a:ext>
            </a:extLst>
          </p:cNvPr>
          <p:cNvSpPr/>
          <p:nvPr/>
        </p:nvSpPr>
        <p:spPr>
          <a:xfrm>
            <a:off x="7104112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DCEEAD02-0773-4A2E-8D7B-D1A3B6967713}"/>
              </a:ext>
            </a:extLst>
          </p:cNvPr>
          <p:cNvSpPr/>
          <p:nvPr/>
        </p:nvSpPr>
        <p:spPr>
          <a:xfrm>
            <a:off x="10536236" y="31769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16AA5FD5-846A-44BA-B6A2-AB4DFACBA6D4}"/>
              </a:ext>
            </a:extLst>
          </p:cNvPr>
          <p:cNvSpPr/>
          <p:nvPr/>
        </p:nvSpPr>
        <p:spPr>
          <a:xfrm>
            <a:off x="9033069" y="469659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17B6F7A3-0AE1-4661-905E-F5C41D6E910F}"/>
              </a:ext>
            </a:extLst>
          </p:cNvPr>
          <p:cNvSpPr/>
          <p:nvPr/>
        </p:nvSpPr>
        <p:spPr>
          <a:xfrm>
            <a:off x="11102328" y="520065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xmlns="" id="{E9AC83B1-15AF-42CF-B0AF-52B931D6A9A7}"/>
              </a:ext>
            </a:extLst>
          </p:cNvPr>
          <p:cNvSpPr/>
          <p:nvPr/>
        </p:nvSpPr>
        <p:spPr>
          <a:xfrm>
            <a:off x="3647728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xmlns="" id="{EC8FD20A-B9EC-4ADD-908F-F156CF2654FC}"/>
              </a:ext>
            </a:extLst>
          </p:cNvPr>
          <p:cNvSpPr/>
          <p:nvPr/>
        </p:nvSpPr>
        <p:spPr>
          <a:xfrm>
            <a:off x="1811524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xmlns="" id="{DBF4CB55-0BA3-46AF-811B-E8332CB0B028}"/>
              </a:ext>
            </a:extLst>
          </p:cNvPr>
          <p:cNvSpPr/>
          <p:nvPr/>
        </p:nvSpPr>
        <p:spPr>
          <a:xfrm>
            <a:off x="323616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4 точки 16">
            <a:extLst>
              <a:ext uri="{FF2B5EF4-FFF2-40B4-BE49-F238E27FC236}">
                <a16:creationId xmlns:a16="http://schemas.microsoft.com/office/drawing/2014/main" xmlns="" id="{BC2E915B-36EA-4D2D-B280-0B8A83A1A4C2}"/>
              </a:ext>
            </a:extLst>
          </p:cNvPr>
          <p:cNvSpPr/>
          <p:nvPr/>
        </p:nvSpPr>
        <p:spPr>
          <a:xfrm>
            <a:off x="1631504" y="36810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4 точки 17">
            <a:extLst>
              <a:ext uri="{FF2B5EF4-FFF2-40B4-BE49-F238E27FC236}">
                <a16:creationId xmlns:a16="http://schemas.microsoft.com/office/drawing/2014/main" xmlns="" id="{ECFA71C9-1898-46FF-AE6A-6D41E97E8646}"/>
              </a:ext>
            </a:extLst>
          </p:cNvPr>
          <p:cNvSpPr/>
          <p:nvPr/>
        </p:nvSpPr>
        <p:spPr>
          <a:xfrm>
            <a:off x="1002605" y="492004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xmlns="" id="{80A141B3-371C-4FDD-A6B8-858F57BBF645}"/>
              </a:ext>
            </a:extLst>
          </p:cNvPr>
          <p:cNvSpPr/>
          <p:nvPr/>
        </p:nvSpPr>
        <p:spPr>
          <a:xfrm>
            <a:off x="4727848" y="570470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39F894-D5A5-4CE7-9D1F-53987D816C90}"/>
              </a:ext>
            </a:extLst>
          </p:cNvPr>
          <p:cNvSpPr/>
          <p:nvPr/>
        </p:nvSpPr>
        <p:spPr>
          <a:xfrm>
            <a:off x="3647728" y="6309320"/>
            <a:ext cx="4032448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Идем дальше..</a:t>
            </a:r>
          </a:p>
        </p:txBody>
      </p:sp>
    </p:spTree>
    <p:extLst>
      <p:ext uri="{BB962C8B-B14F-4D97-AF65-F5344CB8AC3E}">
        <p14:creationId xmlns:p14="http://schemas.microsoft.com/office/powerpoint/2010/main" val="318475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21378" y="5445224"/>
            <a:ext cx="1584176" cy="50405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556792"/>
            <a:ext cx="2355967" cy="4293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74" b="100000" l="0" r="100000">
                        <a14:foregroundMark x1="29684" y1="70654" x2="31263" y2="93301"/>
                        <a14:foregroundMark x1="41789" y1="74641" x2="44421" y2="90271"/>
                        <a14:foregroundMark x1="58526" y1="74003" x2="59053" y2="86762"/>
                        <a14:foregroundMark x1="70211" y1="73365" x2="71579" y2="85965"/>
                        <a14:foregroundMark x1="86737" y1="64593" x2="85895" y2="82616"/>
                        <a14:foregroundMark x1="72211" y1="95534" x2="66526" y2="96013"/>
                        <a14:foregroundMark x1="51789" y1="98884" x2="42000" y2="96491"/>
                        <a14:foregroundMark x1="29579" y1="94418" x2="32632" y2="94258"/>
                        <a14:foregroundMark x1="85263" y1="85805" x2="88211" y2="92344"/>
                        <a14:foregroundMark x1="74737" y1="95694" x2="71158" y2="95056"/>
                        <a14:foregroundMark x1="76105" y1="92026" x2="68737" y2="93461"/>
                        <a14:foregroundMark x1="48526" y1="85167" x2="53368" y2="84530"/>
                        <a14:foregroundMark x1="51158" y1="87081" x2="51474" y2="94896"/>
                        <a14:foregroundMark x1="63789" y1="92026" x2="59368" y2="99681"/>
                        <a14:foregroundMark x1="40632" y1="96491" x2="39684" y2="99362"/>
                        <a14:foregroundMark x1="38105" y1="88836" x2="37158" y2="90909"/>
                        <a14:foregroundMark x1="25579" y1="88836" x2="23579" y2="88676"/>
                        <a14:foregroundMark x1="8316" y1="94258" x2="8000" y2="97289"/>
                        <a14:foregroundMark x1="10947" y1="98086" x2="14316" y2="99841"/>
                        <a14:foregroundMark x1="6421" y1="94577" x2="8105" y2="98724"/>
                        <a14:foregroundMark x1="7158" y1="93301" x2="5263" y2="97289"/>
                        <a14:foregroundMark x1="8421" y1="90750" x2="421" y2="99522"/>
                        <a14:foregroundMark x1="24105" y1="87719" x2="26842" y2="87560"/>
                        <a14:foregroundMark x1="32947" y1="86762" x2="38842" y2="86762"/>
                        <a14:foregroundMark x1="60947" y1="85327" x2="65579" y2="85008"/>
                        <a14:foregroundMark x1="72211" y1="83892" x2="77789" y2="84689"/>
                        <a14:foregroundMark x1="94526" y1="88198" x2="94526" y2="88198"/>
                        <a14:foregroundMark x1="94526" y1="90271" x2="99789" y2="98086"/>
                        <a14:foregroundMark x1="94421" y1="93939" x2="96105" y2="98086"/>
                        <a14:foregroundMark x1="74842" y1="97608" x2="77158" y2="98086"/>
                        <a14:foregroundMark x1="57368" y1="98405" x2="53789" y2="98086"/>
                        <a14:foregroundMark x1="22211" y1="98246" x2="20842" y2="96970"/>
                        <a14:foregroundMark x1="37158" y1="80064" x2="37158" y2="80064"/>
                        <a14:foregroundMark x1="37158" y1="82137" x2="35789" y2="84370"/>
                        <a14:foregroundMark x1="34421" y1="83892" x2="35263" y2="84689"/>
                        <a14:foregroundMark x1="48421" y1="76396" x2="48632" y2="76874"/>
                        <a14:foregroundMark x1="47684" y1="81180" x2="48421" y2="77831"/>
                        <a14:foregroundMark x1="47158" y1="81659" x2="47474" y2="80542"/>
                        <a14:foregroundMark x1="66842" y1="70494" x2="66947" y2="73365"/>
                        <a14:foregroundMark x1="67474" y1="68900" x2="68105" y2="68740"/>
                        <a14:foregroundMark x1="15684" y1="80064" x2="19579" y2="79585"/>
                        <a14:backgroundMark x1="83053" y1="74960" x2="83053" y2="74960"/>
                        <a14:backgroundMark x1="37579" y1="59330" x2="42000" y2="5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54" y="177317"/>
            <a:ext cx="10058400" cy="6638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95" y="1070802"/>
            <a:ext cx="3096344" cy="21686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03912" y="145933"/>
            <a:ext cx="26012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</a:t>
            </a:r>
          </a:p>
        </p:txBody>
      </p:sp>
      <p:sp>
        <p:nvSpPr>
          <p:cNvPr id="10" name="Выгнутая вверх стрелка 9"/>
          <p:cNvSpPr/>
          <p:nvPr/>
        </p:nvSpPr>
        <p:spPr>
          <a:xfrm rot="512051">
            <a:off x="2622759" y="1058334"/>
            <a:ext cx="2160240" cy="61206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21384062">
            <a:off x="8202513" y="1187700"/>
            <a:ext cx="2088232" cy="648072"/>
          </a:xfrm>
          <a:prstGeom prst="curvedDownArrow">
            <a:avLst>
              <a:gd name="adj1" fmla="val 25497"/>
              <a:gd name="adj2" fmla="val 4865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7528" y="614476"/>
            <a:ext cx="235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 ДОХОДов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60296" y="716767"/>
            <a:ext cx="241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 РАСХОДов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3679" y="1828448"/>
            <a:ext cx="33123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500" i="1" dirty="0"/>
              <a:t>это деньги, которые пополняют бюджет:</a:t>
            </a:r>
          </a:p>
          <a:p>
            <a:pPr algn="ctr"/>
            <a:r>
              <a:rPr lang="ru-RU" sz="1500" i="1" dirty="0"/>
              <a:t>зарплата, стипендия, пенсия, продажа чего-либо, денежные подарки, выигрыш в лотерею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24192" y="1900675"/>
            <a:ext cx="38587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500" i="1" dirty="0"/>
              <a:t>это деньги, которые мы тратим на удовлетворение потребностей: коммунальные услуги, расходы на одежду, продукты питания, технику, отдых и наконец – личные расходы</a:t>
            </a:r>
          </a:p>
        </p:txBody>
      </p:sp>
      <p:sp>
        <p:nvSpPr>
          <p:cNvPr id="17" name="Прямоугольник: скругленные углы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DED0115-915D-43E4-9C16-FE23D73AD972}"/>
              </a:ext>
            </a:extLst>
          </p:cNvPr>
          <p:cNvSpPr/>
          <p:nvPr/>
        </p:nvSpPr>
        <p:spPr>
          <a:xfrm flipH="1">
            <a:off x="3741674" y="6127809"/>
            <a:ext cx="4852664" cy="595559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Вернуться в игру</a:t>
            </a:r>
          </a:p>
        </p:txBody>
      </p:sp>
    </p:spTree>
    <p:extLst>
      <p:ext uri="{BB962C8B-B14F-4D97-AF65-F5344CB8AC3E}">
        <p14:creationId xmlns:p14="http://schemas.microsoft.com/office/powerpoint/2010/main" val="13903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A06D172-8CE2-4A0E-A74F-9DB5802466D5}"/>
              </a:ext>
            </a:extLst>
          </p:cNvPr>
          <p:cNvSpPr/>
          <p:nvPr/>
        </p:nvSpPr>
        <p:spPr>
          <a:xfrm>
            <a:off x="1199456" y="260648"/>
            <a:ext cx="9793088" cy="86409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</a:rPr>
              <a:t>7. Может ли быть бюджет у семьи?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: скругленные углы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B4C448-B940-4E87-A9BB-8ED4603A06DD}"/>
              </a:ext>
            </a:extLst>
          </p:cNvPr>
          <p:cNvSpPr/>
          <p:nvPr/>
        </p:nvSpPr>
        <p:spPr>
          <a:xfrm>
            <a:off x="551384" y="2049078"/>
            <a:ext cx="3024336" cy="792088"/>
          </a:xfrm>
          <a:prstGeom prst="roundRect">
            <a:avLst/>
          </a:prstGeom>
          <a:solidFill>
            <a:srgbClr val="17F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Да</a:t>
            </a:r>
          </a:p>
        </p:txBody>
      </p:sp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E78EBC8B-DF82-43CB-99CE-BF949C2085C4}"/>
              </a:ext>
            </a:extLst>
          </p:cNvPr>
          <p:cNvSpPr/>
          <p:nvPr/>
        </p:nvSpPr>
        <p:spPr>
          <a:xfrm>
            <a:off x="4475820" y="2049078"/>
            <a:ext cx="3024336" cy="79208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Нет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F349551-6516-49B4-99CE-1D9931975F5E}"/>
              </a:ext>
            </a:extLst>
          </p:cNvPr>
          <p:cNvSpPr/>
          <p:nvPr/>
        </p:nvSpPr>
        <p:spPr>
          <a:xfrm>
            <a:off x="8400256" y="2062386"/>
            <a:ext cx="3024336" cy="79208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Не думаю</a:t>
            </a:r>
          </a:p>
        </p:txBody>
      </p:sp>
      <p:sp>
        <p:nvSpPr>
          <p:cNvPr id="8" name="Прямоугольник: скругленные углы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C2E9033-D4AC-4915-A7BC-98C16357DDCC}"/>
              </a:ext>
            </a:extLst>
          </p:cNvPr>
          <p:cNvSpPr/>
          <p:nvPr/>
        </p:nvSpPr>
        <p:spPr>
          <a:xfrm>
            <a:off x="3050332" y="4855121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Узнать правильный вариант ответа</a:t>
            </a:r>
          </a:p>
        </p:txBody>
      </p:sp>
      <p:sp>
        <p:nvSpPr>
          <p:cNvPr id="9" name="Прямоугольник: скругленные углы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51BB0B-D63D-457E-846A-0A8157C2AC47}"/>
              </a:ext>
            </a:extLst>
          </p:cNvPr>
          <p:cNvSpPr/>
          <p:nvPr/>
        </p:nvSpPr>
        <p:spPr>
          <a:xfrm>
            <a:off x="3071664" y="5708079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Пропустить вопрос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AFA00F2-09D3-44E5-8F0A-B5A72855A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4003527"/>
            <a:ext cx="1700808" cy="17008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103DFB4-C312-4FC0-8CE9-19B3CB65C1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0" b="91845" l="9972" r="89988">
                        <a14:foregroundMark x1="44247" y1="8761" x2="52523" y2="8559"/>
                        <a14:foregroundMark x1="52523" y1="8559" x2="54663" y2="8559"/>
                        <a14:foregroundMark x1="65684" y1="51675" x2="64029" y2="59790"/>
                        <a14:foregroundMark x1="64029" y1="59790" x2="64029" y2="59790"/>
                        <a14:foregroundMark x1="45902" y1="52927" x2="42551" y2="55834"/>
                        <a14:foregroundMark x1="45055" y1="86677" x2="45700" y2="91885"/>
                        <a14:foregroundMark x1="58417" y1="89584" x2="63827" y2="91441"/>
                        <a14:foregroundMark x1="45499" y1="6056" x2="42148" y2="9568"/>
                        <a14:foregroundMark x1="45499" y1="5410" x2="41946" y2="10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8" y="3673003"/>
            <a:ext cx="2420888" cy="2420888"/>
          </a:xfrm>
          <a:prstGeom prst="rect">
            <a:avLst/>
          </a:prstGeom>
        </p:spPr>
      </p:pic>
      <p:sp>
        <p:nvSpPr>
          <p:cNvPr id="10" name="Прямоугольник: скругленные углы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1C2E9033-D4AC-4915-A7BC-98C16357DDCC}"/>
              </a:ext>
            </a:extLst>
          </p:cNvPr>
          <p:cNvSpPr/>
          <p:nvPr/>
        </p:nvSpPr>
        <p:spPr>
          <a:xfrm>
            <a:off x="3050332" y="4019948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Вернуться к предыдущему вопросу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Ну ты чего!? </a:t>
            </a:r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59492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ещё!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xmlns="" id="{67953125-38A6-497C-82B2-EFD1DB08AFC2}"/>
              </a:ext>
            </a:extLst>
          </p:cNvPr>
          <p:cNvSpPr/>
          <p:nvPr/>
        </p:nvSpPr>
        <p:spPr>
          <a:xfrm>
            <a:off x="1343472" y="548680"/>
            <a:ext cx="8460940" cy="57606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Молодец!</a:t>
            </a:r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xmlns="" id="{BC594D57-2B6C-4040-81BE-2E2CF7F72A8D}"/>
              </a:ext>
            </a:extLst>
          </p:cNvPr>
          <p:cNvSpPr/>
          <p:nvPr/>
        </p:nvSpPr>
        <p:spPr>
          <a:xfrm>
            <a:off x="10272464" y="9807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xmlns="" id="{3756BE17-5ECD-46C6-8659-2B9BFCF6302C}"/>
              </a:ext>
            </a:extLst>
          </p:cNvPr>
          <p:cNvSpPr/>
          <p:nvPr/>
        </p:nvSpPr>
        <p:spPr>
          <a:xfrm>
            <a:off x="9462374" y="174045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xmlns="" id="{3B0DF7B4-9CC1-4815-99D9-C07029971778}"/>
              </a:ext>
            </a:extLst>
          </p:cNvPr>
          <p:cNvSpPr/>
          <p:nvPr/>
        </p:nvSpPr>
        <p:spPr>
          <a:xfrm>
            <a:off x="7104112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DCEEAD02-0773-4A2E-8D7B-D1A3B6967713}"/>
              </a:ext>
            </a:extLst>
          </p:cNvPr>
          <p:cNvSpPr/>
          <p:nvPr/>
        </p:nvSpPr>
        <p:spPr>
          <a:xfrm>
            <a:off x="10536236" y="31769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16AA5FD5-846A-44BA-B6A2-AB4DFACBA6D4}"/>
              </a:ext>
            </a:extLst>
          </p:cNvPr>
          <p:cNvSpPr/>
          <p:nvPr/>
        </p:nvSpPr>
        <p:spPr>
          <a:xfrm>
            <a:off x="9033069" y="469659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17B6F7A3-0AE1-4661-905E-F5C41D6E910F}"/>
              </a:ext>
            </a:extLst>
          </p:cNvPr>
          <p:cNvSpPr/>
          <p:nvPr/>
        </p:nvSpPr>
        <p:spPr>
          <a:xfrm>
            <a:off x="11102328" y="520065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xmlns="" id="{E9AC83B1-15AF-42CF-B0AF-52B931D6A9A7}"/>
              </a:ext>
            </a:extLst>
          </p:cNvPr>
          <p:cNvSpPr/>
          <p:nvPr/>
        </p:nvSpPr>
        <p:spPr>
          <a:xfrm>
            <a:off x="3647728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xmlns="" id="{EC8FD20A-B9EC-4ADD-908F-F156CF2654FC}"/>
              </a:ext>
            </a:extLst>
          </p:cNvPr>
          <p:cNvSpPr/>
          <p:nvPr/>
        </p:nvSpPr>
        <p:spPr>
          <a:xfrm>
            <a:off x="1811524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xmlns="" id="{DBF4CB55-0BA3-46AF-811B-E8332CB0B028}"/>
              </a:ext>
            </a:extLst>
          </p:cNvPr>
          <p:cNvSpPr/>
          <p:nvPr/>
        </p:nvSpPr>
        <p:spPr>
          <a:xfrm>
            <a:off x="323616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4 точки 16">
            <a:extLst>
              <a:ext uri="{FF2B5EF4-FFF2-40B4-BE49-F238E27FC236}">
                <a16:creationId xmlns:a16="http://schemas.microsoft.com/office/drawing/2014/main" xmlns="" id="{BC2E915B-36EA-4D2D-B280-0B8A83A1A4C2}"/>
              </a:ext>
            </a:extLst>
          </p:cNvPr>
          <p:cNvSpPr/>
          <p:nvPr/>
        </p:nvSpPr>
        <p:spPr>
          <a:xfrm>
            <a:off x="1631504" y="36810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4 точки 17">
            <a:extLst>
              <a:ext uri="{FF2B5EF4-FFF2-40B4-BE49-F238E27FC236}">
                <a16:creationId xmlns:a16="http://schemas.microsoft.com/office/drawing/2014/main" xmlns="" id="{ECFA71C9-1898-46FF-AE6A-6D41E97E8646}"/>
              </a:ext>
            </a:extLst>
          </p:cNvPr>
          <p:cNvSpPr/>
          <p:nvPr/>
        </p:nvSpPr>
        <p:spPr>
          <a:xfrm>
            <a:off x="1002605" y="492004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xmlns="" id="{80A141B3-371C-4FDD-A6B8-858F57BBF645}"/>
              </a:ext>
            </a:extLst>
          </p:cNvPr>
          <p:cNvSpPr/>
          <p:nvPr/>
        </p:nvSpPr>
        <p:spPr>
          <a:xfrm>
            <a:off x="4727848" y="570470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39F894-D5A5-4CE7-9D1F-53987D816C90}"/>
              </a:ext>
            </a:extLst>
          </p:cNvPr>
          <p:cNvSpPr/>
          <p:nvPr/>
        </p:nvSpPr>
        <p:spPr>
          <a:xfrm>
            <a:off x="3647728" y="6309320"/>
            <a:ext cx="4032448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Идем дальше..</a:t>
            </a:r>
          </a:p>
        </p:txBody>
      </p:sp>
    </p:spTree>
    <p:extLst>
      <p:ext uri="{BB962C8B-B14F-4D97-AF65-F5344CB8AC3E}">
        <p14:creationId xmlns:p14="http://schemas.microsoft.com/office/powerpoint/2010/main" val="40699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440" y="2920402"/>
            <a:ext cx="2061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человека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1344" y="476671"/>
            <a:ext cx="118093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это общий «кошелек», в котором собираются все деньги! </a:t>
            </a:r>
          </a:p>
        </p:txBody>
      </p:sp>
      <p:sp>
        <p:nvSpPr>
          <p:cNvPr id="4" name="Прямоугольник 3"/>
          <p:cNvSpPr/>
          <p:nvPr/>
        </p:nvSpPr>
        <p:spPr>
          <a:xfrm rot="20001871">
            <a:off x="2827351" y="1978087"/>
            <a:ext cx="21884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может быть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8407" y="3679689"/>
            <a:ext cx="1573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семьи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58774" y="2905803"/>
            <a:ext cx="2530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государства</a:t>
            </a:r>
          </a:p>
        </p:txBody>
      </p:sp>
      <p:sp>
        <p:nvSpPr>
          <p:cNvPr id="8" name="Прямоугольник 7"/>
          <p:cNvSpPr/>
          <p:nvPr/>
        </p:nvSpPr>
        <p:spPr>
          <a:xfrm rot="1478551">
            <a:off x="7244722" y="2064015"/>
            <a:ext cx="21884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может быть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52565" y="1512035"/>
            <a:ext cx="328744" cy="2134826"/>
          </a:xfrm>
          <a:prstGeom prst="rect">
            <a:avLst/>
          </a:prstGeom>
          <a:noFill/>
        </p:spPr>
        <p:txBody>
          <a:bodyPr vert="wordArtVert" wrap="none" lIns="0" tIns="0" rIns="0" bIns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08000" lvl="1" algn="ctr" defTabSz="0"/>
            <a:r>
              <a:rPr lang="ru-RU" sz="2000" b="1" kern="1600" spc="-158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может быть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492511"/>
            <a:ext cx="3212976" cy="321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33" y="4216932"/>
            <a:ext cx="3168352" cy="2478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3505178"/>
            <a:ext cx="2927201" cy="3190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: скругленные углы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00F4670-FD08-4356-AC01-50FCCF73A329}"/>
              </a:ext>
            </a:extLst>
          </p:cNvPr>
          <p:cNvSpPr/>
          <p:nvPr/>
        </p:nvSpPr>
        <p:spPr>
          <a:xfrm flipH="1">
            <a:off x="3741674" y="6127809"/>
            <a:ext cx="4852664" cy="595559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Вернуться в игру</a:t>
            </a:r>
          </a:p>
        </p:txBody>
      </p:sp>
    </p:spTree>
    <p:extLst>
      <p:ext uri="{BB962C8B-B14F-4D97-AF65-F5344CB8AC3E}">
        <p14:creationId xmlns:p14="http://schemas.microsoft.com/office/powerpoint/2010/main" val="10344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21378" y="5445224"/>
            <a:ext cx="1584176" cy="50405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556792"/>
            <a:ext cx="2355967" cy="4293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74" b="100000" l="0" r="100000">
                        <a14:foregroundMark x1="29684" y1="70654" x2="31263" y2="93301"/>
                        <a14:foregroundMark x1="41789" y1="74641" x2="44421" y2="90271"/>
                        <a14:foregroundMark x1="58526" y1="74003" x2="59053" y2="86762"/>
                        <a14:foregroundMark x1="70211" y1="73365" x2="71579" y2="85965"/>
                        <a14:foregroundMark x1="86737" y1="64593" x2="85895" y2="82616"/>
                        <a14:foregroundMark x1="72211" y1="95534" x2="66526" y2="96013"/>
                        <a14:foregroundMark x1="51789" y1="98884" x2="42000" y2="96491"/>
                        <a14:foregroundMark x1="29579" y1="94418" x2="32632" y2="94258"/>
                        <a14:foregroundMark x1="85263" y1="85805" x2="88211" y2="92344"/>
                        <a14:foregroundMark x1="74737" y1="95694" x2="71158" y2="95056"/>
                        <a14:foregroundMark x1="76105" y1="92026" x2="68737" y2="93461"/>
                        <a14:foregroundMark x1="48526" y1="85167" x2="53368" y2="84530"/>
                        <a14:foregroundMark x1="51158" y1="87081" x2="51474" y2="94896"/>
                        <a14:foregroundMark x1="63789" y1="92026" x2="59368" y2="99681"/>
                        <a14:foregroundMark x1="40632" y1="96491" x2="39684" y2="99362"/>
                        <a14:foregroundMark x1="38105" y1="88836" x2="37158" y2="90909"/>
                        <a14:foregroundMark x1="25579" y1="88836" x2="23579" y2="88676"/>
                        <a14:foregroundMark x1="8316" y1="94258" x2="8000" y2="97289"/>
                        <a14:foregroundMark x1="10947" y1="98086" x2="14316" y2="99841"/>
                        <a14:foregroundMark x1="6421" y1="94577" x2="8105" y2="98724"/>
                        <a14:foregroundMark x1="7158" y1="93301" x2="5263" y2="97289"/>
                        <a14:foregroundMark x1="8421" y1="90750" x2="421" y2="99522"/>
                        <a14:foregroundMark x1="24105" y1="87719" x2="26842" y2="87560"/>
                        <a14:foregroundMark x1="32947" y1="86762" x2="38842" y2="86762"/>
                        <a14:foregroundMark x1="60947" y1="85327" x2="65579" y2="85008"/>
                        <a14:foregroundMark x1="72211" y1="83892" x2="77789" y2="84689"/>
                        <a14:foregroundMark x1="94526" y1="88198" x2="94526" y2="88198"/>
                        <a14:foregroundMark x1="94526" y1="90271" x2="99789" y2="98086"/>
                        <a14:foregroundMark x1="94421" y1="93939" x2="96105" y2="98086"/>
                        <a14:foregroundMark x1="74842" y1="97608" x2="77158" y2="98086"/>
                        <a14:foregroundMark x1="57368" y1="98405" x2="53789" y2="98086"/>
                        <a14:foregroundMark x1="22211" y1="98246" x2="20842" y2="96970"/>
                        <a14:foregroundMark x1="37158" y1="80064" x2="37158" y2="80064"/>
                        <a14:foregroundMark x1="37158" y1="82137" x2="35789" y2="84370"/>
                        <a14:foregroundMark x1="34421" y1="83892" x2="35263" y2="84689"/>
                        <a14:foregroundMark x1="48421" y1="76396" x2="48632" y2="76874"/>
                        <a14:foregroundMark x1="47684" y1="81180" x2="48421" y2="77831"/>
                        <a14:foregroundMark x1="47158" y1="81659" x2="47474" y2="80542"/>
                        <a14:foregroundMark x1="66842" y1="70494" x2="66947" y2="73365"/>
                        <a14:foregroundMark x1="67474" y1="68900" x2="68105" y2="68740"/>
                        <a14:foregroundMark x1="15684" y1="80064" x2="19579" y2="79585"/>
                        <a14:backgroundMark x1="83053" y1="74960" x2="83053" y2="74960"/>
                        <a14:backgroundMark x1="37579" y1="59330" x2="42000" y2="5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54" y="177317"/>
            <a:ext cx="10058400" cy="6638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95" y="1070802"/>
            <a:ext cx="3096344" cy="21686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03912" y="145933"/>
            <a:ext cx="26012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</a:t>
            </a:r>
          </a:p>
        </p:txBody>
      </p:sp>
      <p:sp>
        <p:nvSpPr>
          <p:cNvPr id="10" name="Выгнутая вверх стрелка 9"/>
          <p:cNvSpPr/>
          <p:nvPr/>
        </p:nvSpPr>
        <p:spPr>
          <a:xfrm rot="512051">
            <a:off x="2622759" y="1058334"/>
            <a:ext cx="2160240" cy="61206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21384062">
            <a:off x="8202513" y="1187700"/>
            <a:ext cx="2088232" cy="648072"/>
          </a:xfrm>
          <a:prstGeom prst="curvedDownArrow">
            <a:avLst>
              <a:gd name="adj1" fmla="val 25497"/>
              <a:gd name="adj2" fmla="val 4865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7528" y="614476"/>
            <a:ext cx="235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 ДОХОДов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60296" y="716767"/>
            <a:ext cx="241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 РАСХОДов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3679" y="1828448"/>
            <a:ext cx="33123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500" i="1" dirty="0"/>
              <a:t>это деньги, которые пополняют бюджет:</a:t>
            </a:r>
          </a:p>
          <a:p>
            <a:pPr algn="ctr"/>
            <a:r>
              <a:rPr lang="ru-RU" sz="1500" i="1" dirty="0"/>
              <a:t>зарплата, стипендия, пенсия, продажа чего-либо, денежные подарки, выигрыш в лотерею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24192" y="1900675"/>
            <a:ext cx="38587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500" i="1" dirty="0"/>
              <a:t>это деньги, которые мы тратим на удовлетворение потребностей: коммунальные услуги, расходы на одежду, продукты питания, технику, отдых и наконец – личные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20120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940D5FF3-0AC9-486C-B426-C701E0B435CE}"/>
              </a:ext>
            </a:extLst>
          </p:cNvPr>
          <p:cNvSpPr/>
          <p:nvPr/>
        </p:nvSpPr>
        <p:spPr>
          <a:xfrm>
            <a:off x="1199456" y="260648"/>
            <a:ext cx="9793088" cy="86409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</a:rPr>
              <a:t>8. Если я что-нибудь продам (например стол), это будет считаться доходом или расходом?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: скругленные углы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0FE7A34-7217-4F6C-AAAB-DCDD0ED2A5F7}"/>
              </a:ext>
            </a:extLst>
          </p:cNvPr>
          <p:cNvSpPr/>
          <p:nvPr/>
        </p:nvSpPr>
        <p:spPr>
          <a:xfrm>
            <a:off x="551384" y="2049078"/>
            <a:ext cx="3024336" cy="792088"/>
          </a:xfrm>
          <a:prstGeom prst="roundRect">
            <a:avLst/>
          </a:prstGeom>
          <a:solidFill>
            <a:srgbClr val="B5D1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Конечно</a:t>
            </a:r>
          </a:p>
        </p:txBody>
      </p:sp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A3594A-A7B5-4457-9FF2-8DCFED55595D}"/>
              </a:ext>
            </a:extLst>
          </p:cNvPr>
          <p:cNvSpPr/>
          <p:nvPr/>
        </p:nvSpPr>
        <p:spPr>
          <a:xfrm>
            <a:off x="4475820" y="2049078"/>
            <a:ext cx="3024336" cy="79208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Конечно нет</a:t>
            </a:r>
          </a:p>
        </p:txBody>
      </p:sp>
      <p:sp>
        <p:nvSpPr>
          <p:cNvPr id="5" name="Прямоугольник: скругленные углы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FDF7A1C2-7F08-48D9-8B95-73B0BFC90AC7}"/>
              </a:ext>
            </a:extLst>
          </p:cNvPr>
          <p:cNvSpPr/>
          <p:nvPr/>
        </p:nvSpPr>
        <p:spPr>
          <a:xfrm>
            <a:off x="8400256" y="2062386"/>
            <a:ext cx="3024336" cy="79208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Не знаю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7E066EF6-6BC3-4841-BFAE-A6C615CAC6EB}"/>
              </a:ext>
            </a:extLst>
          </p:cNvPr>
          <p:cNvSpPr/>
          <p:nvPr/>
        </p:nvSpPr>
        <p:spPr>
          <a:xfrm>
            <a:off x="3050332" y="4855121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Узнать правильный вариант ответа</a:t>
            </a:r>
          </a:p>
        </p:txBody>
      </p:sp>
      <p:sp>
        <p:nvSpPr>
          <p:cNvPr id="7" name="Прямоугольник: скругленные углы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8CA09FBD-D469-4C4F-9991-D561A5E4528B}"/>
              </a:ext>
            </a:extLst>
          </p:cNvPr>
          <p:cNvSpPr/>
          <p:nvPr/>
        </p:nvSpPr>
        <p:spPr>
          <a:xfrm>
            <a:off x="3071664" y="5708079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Пропустить вопрос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B2D122B-BA79-4971-A82E-3577F20BE9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33" b="90000" l="10000" r="90000">
                        <a14:foregroundMark x1="50667" y1="10000" x2="53833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" y="3212975"/>
            <a:ext cx="3356645" cy="33566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2EA88B1-836E-4CEE-B27C-AFB7ED467F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68" y="3957314"/>
            <a:ext cx="2398837" cy="2398837"/>
          </a:xfrm>
          <a:prstGeom prst="rect">
            <a:avLst/>
          </a:prstGeom>
        </p:spPr>
      </p:pic>
      <p:sp>
        <p:nvSpPr>
          <p:cNvPr id="10" name="Прямоугольник: скругленные углы 5">
            <a:hlinkClick r:id="rId9" action="ppaction://hlinksldjump"/>
            <a:extLst>
              <a:ext uri="{FF2B5EF4-FFF2-40B4-BE49-F238E27FC236}">
                <a16:creationId xmlns:a16="http://schemas.microsoft.com/office/drawing/2014/main" xmlns="" id="{7E066EF6-6BC3-4841-BFAE-A6C615CAC6EB}"/>
              </a:ext>
            </a:extLst>
          </p:cNvPr>
          <p:cNvSpPr/>
          <p:nvPr/>
        </p:nvSpPr>
        <p:spPr>
          <a:xfrm>
            <a:off x="3021013" y="3973735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Вернуться к предыдущему вопросу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Ну ты чего!? </a:t>
            </a:r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59492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ещё!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xmlns="" id="{67953125-38A6-497C-82B2-EFD1DB08AFC2}"/>
              </a:ext>
            </a:extLst>
          </p:cNvPr>
          <p:cNvSpPr/>
          <p:nvPr/>
        </p:nvSpPr>
        <p:spPr>
          <a:xfrm>
            <a:off x="1343472" y="548680"/>
            <a:ext cx="8460940" cy="57606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Молодец!</a:t>
            </a:r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xmlns="" id="{BC594D57-2B6C-4040-81BE-2E2CF7F72A8D}"/>
              </a:ext>
            </a:extLst>
          </p:cNvPr>
          <p:cNvSpPr/>
          <p:nvPr/>
        </p:nvSpPr>
        <p:spPr>
          <a:xfrm>
            <a:off x="10272464" y="9807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xmlns="" id="{3756BE17-5ECD-46C6-8659-2B9BFCF6302C}"/>
              </a:ext>
            </a:extLst>
          </p:cNvPr>
          <p:cNvSpPr/>
          <p:nvPr/>
        </p:nvSpPr>
        <p:spPr>
          <a:xfrm>
            <a:off x="9462374" y="174045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xmlns="" id="{3B0DF7B4-9CC1-4815-99D9-C07029971778}"/>
              </a:ext>
            </a:extLst>
          </p:cNvPr>
          <p:cNvSpPr/>
          <p:nvPr/>
        </p:nvSpPr>
        <p:spPr>
          <a:xfrm>
            <a:off x="7104112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DCEEAD02-0773-4A2E-8D7B-D1A3B6967713}"/>
              </a:ext>
            </a:extLst>
          </p:cNvPr>
          <p:cNvSpPr/>
          <p:nvPr/>
        </p:nvSpPr>
        <p:spPr>
          <a:xfrm>
            <a:off x="10536236" y="31769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16AA5FD5-846A-44BA-B6A2-AB4DFACBA6D4}"/>
              </a:ext>
            </a:extLst>
          </p:cNvPr>
          <p:cNvSpPr/>
          <p:nvPr/>
        </p:nvSpPr>
        <p:spPr>
          <a:xfrm>
            <a:off x="9033069" y="469659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17B6F7A3-0AE1-4661-905E-F5C41D6E910F}"/>
              </a:ext>
            </a:extLst>
          </p:cNvPr>
          <p:cNvSpPr/>
          <p:nvPr/>
        </p:nvSpPr>
        <p:spPr>
          <a:xfrm>
            <a:off x="11102328" y="520065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xmlns="" id="{E9AC83B1-15AF-42CF-B0AF-52B931D6A9A7}"/>
              </a:ext>
            </a:extLst>
          </p:cNvPr>
          <p:cNvSpPr/>
          <p:nvPr/>
        </p:nvSpPr>
        <p:spPr>
          <a:xfrm>
            <a:off x="3647728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xmlns="" id="{EC8FD20A-B9EC-4ADD-908F-F156CF2654FC}"/>
              </a:ext>
            </a:extLst>
          </p:cNvPr>
          <p:cNvSpPr/>
          <p:nvPr/>
        </p:nvSpPr>
        <p:spPr>
          <a:xfrm>
            <a:off x="1811524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xmlns="" id="{DBF4CB55-0BA3-46AF-811B-E8332CB0B028}"/>
              </a:ext>
            </a:extLst>
          </p:cNvPr>
          <p:cNvSpPr/>
          <p:nvPr/>
        </p:nvSpPr>
        <p:spPr>
          <a:xfrm>
            <a:off x="323616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4 точки 16">
            <a:extLst>
              <a:ext uri="{FF2B5EF4-FFF2-40B4-BE49-F238E27FC236}">
                <a16:creationId xmlns:a16="http://schemas.microsoft.com/office/drawing/2014/main" xmlns="" id="{BC2E915B-36EA-4D2D-B280-0B8A83A1A4C2}"/>
              </a:ext>
            </a:extLst>
          </p:cNvPr>
          <p:cNvSpPr/>
          <p:nvPr/>
        </p:nvSpPr>
        <p:spPr>
          <a:xfrm>
            <a:off x="1631504" y="36810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4 точки 17">
            <a:extLst>
              <a:ext uri="{FF2B5EF4-FFF2-40B4-BE49-F238E27FC236}">
                <a16:creationId xmlns:a16="http://schemas.microsoft.com/office/drawing/2014/main" xmlns="" id="{ECFA71C9-1898-46FF-AE6A-6D41E97E8646}"/>
              </a:ext>
            </a:extLst>
          </p:cNvPr>
          <p:cNvSpPr/>
          <p:nvPr/>
        </p:nvSpPr>
        <p:spPr>
          <a:xfrm>
            <a:off x="1002605" y="492004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xmlns="" id="{80A141B3-371C-4FDD-A6B8-858F57BBF645}"/>
              </a:ext>
            </a:extLst>
          </p:cNvPr>
          <p:cNvSpPr/>
          <p:nvPr/>
        </p:nvSpPr>
        <p:spPr>
          <a:xfrm>
            <a:off x="4727848" y="570470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39F894-D5A5-4CE7-9D1F-53987D816C90}"/>
              </a:ext>
            </a:extLst>
          </p:cNvPr>
          <p:cNvSpPr/>
          <p:nvPr/>
        </p:nvSpPr>
        <p:spPr>
          <a:xfrm>
            <a:off x="3647728" y="6309320"/>
            <a:ext cx="4032448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Идем дальше..</a:t>
            </a:r>
          </a:p>
        </p:txBody>
      </p:sp>
    </p:spTree>
    <p:extLst>
      <p:ext uri="{BB962C8B-B14F-4D97-AF65-F5344CB8AC3E}">
        <p14:creationId xmlns:p14="http://schemas.microsoft.com/office/powerpoint/2010/main" val="112911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21378" y="5445224"/>
            <a:ext cx="1584176" cy="50405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556792"/>
            <a:ext cx="2355967" cy="4293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74" b="100000" l="0" r="100000">
                        <a14:foregroundMark x1="29684" y1="70654" x2="31263" y2="93301"/>
                        <a14:foregroundMark x1="41789" y1="74641" x2="44421" y2="90271"/>
                        <a14:foregroundMark x1="58526" y1="74003" x2="59053" y2="86762"/>
                        <a14:foregroundMark x1="70211" y1="73365" x2="71579" y2="85965"/>
                        <a14:foregroundMark x1="86737" y1="64593" x2="85895" y2="82616"/>
                        <a14:foregroundMark x1="72211" y1="95534" x2="66526" y2="96013"/>
                        <a14:foregroundMark x1="51789" y1="98884" x2="42000" y2="96491"/>
                        <a14:foregroundMark x1="29579" y1="94418" x2="32632" y2="94258"/>
                        <a14:foregroundMark x1="85263" y1="85805" x2="88211" y2="92344"/>
                        <a14:foregroundMark x1="74737" y1="95694" x2="71158" y2="95056"/>
                        <a14:foregroundMark x1="76105" y1="92026" x2="68737" y2="93461"/>
                        <a14:foregroundMark x1="48526" y1="85167" x2="53368" y2="84530"/>
                        <a14:foregroundMark x1="51158" y1="87081" x2="51474" y2="94896"/>
                        <a14:foregroundMark x1="63789" y1="92026" x2="59368" y2="99681"/>
                        <a14:foregroundMark x1="40632" y1="96491" x2="39684" y2="99362"/>
                        <a14:foregroundMark x1="38105" y1="88836" x2="37158" y2="90909"/>
                        <a14:foregroundMark x1="25579" y1="88836" x2="23579" y2="88676"/>
                        <a14:foregroundMark x1="8316" y1="94258" x2="8000" y2="97289"/>
                        <a14:foregroundMark x1="10947" y1="98086" x2="14316" y2="99841"/>
                        <a14:foregroundMark x1="6421" y1="94577" x2="8105" y2="98724"/>
                        <a14:foregroundMark x1="7158" y1="93301" x2="5263" y2="97289"/>
                        <a14:foregroundMark x1="8421" y1="90750" x2="421" y2="99522"/>
                        <a14:foregroundMark x1="24105" y1="87719" x2="26842" y2="87560"/>
                        <a14:foregroundMark x1="32947" y1="86762" x2="38842" y2="86762"/>
                        <a14:foregroundMark x1="60947" y1="85327" x2="65579" y2="85008"/>
                        <a14:foregroundMark x1="72211" y1="83892" x2="77789" y2="84689"/>
                        <a14:foregroundMark x1="94526" y1="88198" x2="94526" y2="88198"/>
                        <a14:foregroundMark x1="94526" y1="90271" x2="99789" y2="98086"/>
                        <a14:foregroundMark x1="94421" y1="93939" x2="96105" y2="98086"/>
                        <a14:foregroundMark x1="74842" y1="97608" x2="77158" y2="98086"/>
                        <a14:foregroundMark x1="57368" y1="98405" x2="53789" y2="98086"/>
                        <a14:foregroundMark x1="22211" y1="98246" x2="20842" y2="96970"/>
                        <a14:foregroundMark x1="37158" y1="80064" x2="37158" y2="80064"/>
                        <a14:foregroundMark x1="37158" y1="82137" x2="35789" y2="84370"/>
                        <a14:foregroundMark x1="34421" y1="83892" x2="35263" y2="84689"/>
                        <a14:foregroundMark x1="48421" y1="76396" x2="48632" y2="76874"/>
                        <a14:foregroundMark x1="47684" y1="81180" x2="48421" y2="77831"/>
                        <a14:foregroundMark x1="47158" y1="81659" x2="47474" y2="80542"/>
                        <a14:foregroundMark x1="66842" y1="70494" x2="66947" y2="73365"/>
                        <a14:foregroundMark x1="67474" y1="68900" x2="68105" y2="68740"/>
                        <a14:foregroundMark x1="15684" y1="80064" x2="19579" y2="79585"/>
                        <a14:backgroundMark x1="83053" y1="74960" x2="83053" y2="74960"/>
                        <a14:backgroundMark x1="37579" y1="59330" x2="42000" y2="5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54" y="177317"/>
            <a:ext cx="10058400" cy="6638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95" y="1070802"/>
            <a:ext cx="3096344" cy="21686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03912" y="145933"/>
            <a:ext cx="26012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</a:t>
            </a:r>
          </a:p>
        </p:txBody>
      </p:sp>
      <p:sp>
        <p:nvSpPr>
          <p:cNvPr id="10" name="Выгнутая вверх стрелка 9"/>
          <p:cNvSpPr/>
          <p:nvPr/>
        </p:nvSpPr>
        <p:spPr>
          <a:xfrm rot="512051">
            <a:off x="2622759" y="1058334"/>
            <a:ext cx="2160240" cy="61206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21384062">
            <a:off x="8202513" y="1187700"/>
            <a:ext cx="2088232" cy="648072"/>
          </a:xfrm>
          <a:prstGeom prst="curvedDownArrow">
            <a:avLst>
              <a:gd name="adj1" fmla="val 25497"/>
              <a:gd name="adj2" fmla="val 4865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7528" y="614476"/>
            <a:ext cx="235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 ДОХОДов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60296" y="716767"/>
            <a:ext cx="241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 РАСХОДов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3679" y="1828448"/>
            <a:ext cx="33123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500" i="1" dirty="0"/>
              <a:t>это деньги, которые пополняют бюджет:</a:t>
            </a:r>
          </a:p>
          <a:p>
            <a:pPr algn="ctr"/>
            <a:r>
              <a:rPr lang="ru-RU" sz="1500" i="1" dirty="0"/>
              <a:t>зарплата, стипендия, пенсия, продажа чего-либо, денежные подарки, выигрыш в лотерею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24192" y="1900675"/>
            <a:ext cx="38587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500" i="1" dirty="0"/>
              <a:t>это деньги, которые мы тратим на удовлетворение потребностей: коммунальные услуги, расходы на одежду, продукты питания, технику, отдых и наконец – личные расходы</a:t>
            </a:r>
          </a:p>
        </p:txBody>
      </p:sp>
      <p:sp>
        <p:nvSpPr>
          <p:cNvPr id="17" name="Прямоугольник: скругленные углы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CAF684BC-69E5-43F1-BF2C-71AC31F2A6F5}"/>
              </a:ext>
            </a:extLst>
          </p:cNvPr>
          <p:cNvSpPr/>
          <p:nvPr/>
        </p:nvSpPr>
        <p:spPr>
          <a:xfrm flipH="1">
            <a:off x="3741674" y="6127809"/>
            <a:ext cx="4852664" cy="595559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Вернуться в игру</a:t>
            </a:r>
          </a:p>
        </p:txBody>
      </p:sp>
    </p:spTree>
    <p:extLst>
      <p:ext uri="{BB962C8B-B14F-4D97-AF65-F5344CB8AC3E}">
        <p14:creationId xmlns:p14="http://schemas.microsoft.com/office/powerpoint/2010/main" val="23282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93C6993A-45FD-4E0A-A03D-9EBB222368EA}"/>
              </a:ext>
            </a:extLst>
          </p:cNvPr>
          <p:cNvSpPr/>
          <p:nvPr/>
        </p:nvSpPr>
        <p:spPr>
          <a:xfrm>
            <a:off x="839416" y="260648"/>
            <a:ext cx="9793088" cy="86409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</a:rPr>
              <a:t>9. Бюджет – это лучший друг кого?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: скругленные углы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9592F2D6-1B14-492E-A83F-597D833F0FD2}"/>
              </a:ext>
            </a:extLst>
          </p:cNvPr>
          <p:cNvSpPr/>
          <p:nvPr/>
        </p:nvSpPr>
        <p:spPr>
          <a:xfrm>
            <a:off x="479376" y="2060848"/>
            <a:ext cx="3024336" cy="864096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Собаки</a:t>
            </a:r>
          </a:p>
        </p:txBody>
      </p:sp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22E25C76-4CEC-4289-81B3-144C0A7567D9}"/>
              </a:ext>
            </a:extLst>
          </p:cNvPr>
          <p:cNvSpPr/>
          <p:nvPr/>
        </p:nvSpPr>
        <p:spPr>
          <a:xfrm>
            <a:off x="4439816" y="2060848"/>
            <a:ext cx="3024336" cy="86409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Разумного потребителя</a:t>
            </a:r>
          </a:p>
        </p:txBody>
      </p:sp>
      <p:sp>
        <p:nvSpPr>
          <p:cNvPr id="7" name="Прямоугольник: скругленные углы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B7AD80CC-9CA7-4D28-B029-12F725E27567}"/>
              </a:ext>
            </a:extLst>
          </p:cNvPr>
          <p:cNvSpPr/>
          <p:nvPr/>
        </p:nvSpPr>
        <p:spPr>
          <a:xfrm>
            <a:off x="8688288" y="2039144"/>
            <a:ext cx="3024336" cy="864096"/>
          </a:xfrm>
          <a:prstGeom prst="roundRect">
            <a:avLst/>
          </a:prstGeom>
          <a:solidFill>
            <a:srgbClr val="17F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Бабушки</a:t>
            </a:r>
          </a:p>
        </p:txBody>
      </p:sp>
      <p:sp>
        <p:nvSpPr>
          <p:cNvPr id="8" name="Прямоугольник: скругленные углы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29D2370D-3905-421E-8474-FC6AC25484FC}"/>
              </a:ext>
            </a:extLst>
          </p:cNvPr>
          <p:cNvSpPr/>
          <p:nvPr/>
        </p:nvSpPr>
        <p:spPr>
          <a:xfrm>
            <a:off x="3050332" y="4855121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Узнать правильный вариант ответа</a:t>
            </a:r>
          </a:p>
        </p:txBody>
      </p:sp>
      <p:sp>
        <p:nvSpPr>
          <p:cNvPr id="9" name="Прямоугольник: скругленные углы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B53324-D93C-4DF9-9C05-A9F5AC670941}"/>
              </a:ext>
            </a:extLst>
          </p:cNvPr>
          <p:cNvSpPr/>
          <p:nvPr/>
        </p:nvSpPr>
        <p:spPr>
          <a:xfrm>
            <a:off x="3071664" y="5708079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Пропустить вопрос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51F342-8033-4300-8993-76D29AC891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25" b="90000" l="10000" r="90000">
                        <a14:foregroundMark x1="42951" y1="9250" x2="49672" y2="7625"/>
                        <a14:foregroundMark x1="49672" y1="7625" x2="52582" y2="9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207617"/>
            <a:ext cx="2555688" cy="16758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B48CE36-0264-4997-82B5-DF21E447FE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80" y="3645023"/>
            <a:ext cx="2564557" cy="2564557"/>
          </a:xfrm>
          <a:prstGeom prst="rect">
            <a:avLst/>
          </a:prstGeom>
        </p:spPr>
      </p:pic>
      <p:sp>
        <p:nvSpPr>
          <p:cNvPr id="10" name="Прямоугольник: скругленные углы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29D2370D-3905-421E-8474-FC6AC25484FC}"/>
              </a:ext>
            </a:extLst>
          </p:cNvPr>
          <p:cNvSpPr/>
          <p:nvPr/>
        </p:nvSpPr>
        <p:spPr>
          <a:xfrm>
            <a:off x="3050332" y="4045547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Вернуться к предыдущему вопросу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Ну ты чего!? </a:t>
            </a:r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59492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ещё!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4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xmlns="" id="{67953125-38A6-497C-82B2-EFD1DB08AFC2}"/>
              </a:ext>
            </a:extLst>
          </p:cNvPr>
          <p:cNvSpPr/>
          <p:nvPr/>
        </p:nvSpPr>
        <p:spPr>
          <a:xfrm>
            <a:off x="1343472" y="548680"/>
            <a:ext cx="8460940" cy="57606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Молодец!</a:t>
            </a:r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xmlns="" id="{BC594D57-2B6C-4040-81BE-2E2CF7F72A8D}"/>
              </a:ext>
            </a:extLst>
          </p:cNvPr>
          <p:cNvSpPr/>
          <p:nvPr/>
        </p:nvSpPr>
        <p:spPr>
          <a:xfrm>
            <a:off x="10272464" y="9807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xmlns="" id="{3756BE17-5ECD-46C6-8659-2B9BFCF6302C}"/>
              </a:ext>
            </a:extLst>
          </p:cNvPr>
          <p:cNvSpPr/>
          <p:nvPr/>
        </p:nvSpPr>
        <p:spPr>
          <a:xfrm>
            <a:off x="9462374" y="174045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xmlns="" id="{3B0DF7B4-9CC1-4815-99D9-C07029971778}"/>
              </a:ext>
            </a:extLst>
          </p:cNvPr>
          <p:cNvSpPr/>
          <p:nvPr/>
        </p:nvSpPr>
        <p:spPr>
          <a:xfrm>
            <a:off x="7104112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DCEEAD02-0773-4A2E-8D7B-D1A3B6967713}"/>
              </a:ext>
            </a:extLst>
          </p:cNvPr>
          <p:cNvSpPr/>
          <p:nvPr/>
        </p:nvSpPr>
        <p:spPr>
          <a:xfrm>
            <a:off x="10536236" y="31769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16AA5FD5-846A-44BA-B6A2-AB4DFACBA6D4}"/>
              </a:ext>
            </a:extLst>
          </p:cNvPr>
          <p:cNvSpPr/>
          <p:nvPr/>
        </p:nvSpPr>
        <p:spPr>
          <a:xfrm>
            <a:off x="9033069" y="469659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17B6F7A3-0AE1-4661-905E-F5C41D6E910F}"/>
              </a:ext>
            </a:extLst>
          </p:cNvPr>
          <p:cNvSpPr/>
          <p:nvPr/>
        </p:nvSpPr>
        <p:spPr>
          <a:xfrm>
            <a:off x="11102328" y="520065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xmlns="" id="{E9AC83B1-15AF-42CF-B0AF-52B931D6A9A7}"/>
              </a:ext>
            </a:extLst>
          </p:cNvPr>
          <p:cNvSpPr/>
          <p:nvPr/>
        </p:nvSpPr>
        <p:spPr>
          <a:xfrm>
            <a:off x="3647728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xmlns="" id="{EC8FD20A-B9EC-4ADD-908F-F156CF2654FC}"/>
              </a:ext>
            </a:extLst>
          </p:cNvPr>
          <p:cNvSpPr/>
          <p:nvPr/>
        </p:nvSpPr>
        <p:spPr>
          <a:xfrm>
            <a:off x="1811524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xmlns="" id="{DBF4CB55-0BA3-46AF-811B-E8332CB0B028}"/>
              </a:ext>
            </a:extLst>
          </p:cNvPr>
          <p:cNvSpPr/>
          <p:nvPr/>
        </p:nvSpPr>
        <p:spPr>
          <a:xfrm>
            <a:off x="323616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4 точки 16">
            <a:extLst>
              <a:ext uri="{FF2B5EF4-FFF2-40B4-BE49-F238E27FC236}">
                <a16:creationId xmlns:a16="http://schemas.microsoft.com/office/drawing/2014/main" xmlns="" id="{BC2E915B-36EA-4D2D-B280-0B8A83A1A4C2}"/>
              </a:ext>
            </a:extLst>
          </p:cNvPr>
          <p:cNvSpPr/>
          <p:nvPr/>
        </p:nvSpPr>
        <p:spPr>
          <a:xfrm>
            <a:off x="1631504" y="36810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4 точки 17">
            <a:extLst>
              <a:ext uri="{FF2B5EF4-FFF2-40B4-BE49-F238E27FC236}">
                <a16:creationId xmlns:a16="http://schemas.microsoft.com/office/drawing/2014/main" xmlns="" id="{ECFA71C9-1898-46FF-AE6A-6D41E97E8646}"/>
              </a:ext>
            </a:extLst>
          </p:cNvPr>
          <p:cNvSpPr/>
          <p:nvPr/>
        </p:nvSpPr>
        <p:spPr>
          <a:xfrm>
            <a:off x="1002605" y="492004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xmlns="" id="{80A141B3-371C-4FDD-A6B8-858F57BBF645}"/>
              </a:ext>
            </a:extLst>
          </p:cNvPr>
          <p:cNvSpPr/>
          <p:nvPr/>
        </p:nvSpPr>
        <p:spPr>
          <a:xfrm>
            <a:off x="4727848" y="570470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39F894-D5A5-4CE7-9D1F-53987D816C90}"/>
              </a:ext>
            </a:extLst>
          </p:cNvPr>
          <p:cNvSpPr/>
          <p:nvPr/>
        </p:nvSpPr>
        <p:spPr>
          <a:xfrm>
            <a:off x="3647728" y="6309320"/>
            <a:ext cx="4032448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Идем дальше..</a:t>
            </a:r>
          </a:p>
        </p:txBody>
      </p:sp>
    </p:spTree>
    <p:extLst>
      <p:ext uri="{BB962C8B-B14F-4D97-AF65-F5344CB8AC3E}">
        <p14:creationId xmlns:p14="http://schemas.microsoft.com/office/powerpoint/2010/main" val="69258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9567565" y="6214386"/>
            <a:ext cx="1440160" cy="29776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623392" y="224644"/>
            <a:ext cx="3960440" cy="2520280"/>
          </a:xfrm>
          <a:prstGeom prst="cloudCallout">
            <a:avLst>
              <a:gd name="adj1" fmla="val 55092"/>
              <a:gd name="adj2" fmla="val 6391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2494"/>
            <a:ext cx="2483197" cy="1551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35560" y="3189439"/>
            <a:ext cx="73448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rgbClr val="00B050"/>
                </a:solidFill>
              </a:rPr>
              <a:t>Собака –лучший друг человека,</a:t>
            </a:r>
          </a:p>
          <a:p>
            <a:pPr algn="ctr"/>
            <a:r>
              <a:rPr lang="ru-RU" sz="2500" b="1" i="1" dirty="0">
                <a:solidFill>
                  <a:srgbClr val="00B050"/>
                </a:solidFill>
              </a:rPr>
              <a:t> а </a:t>
            </a:r>
            <a:r>
              <a:rPr lang="ru-RU" sz="2500" b="1" i="1" dirty="0">
                <a:solidFill>
                  <a:srgbClr val="FF0000"/>
                </a:solidFill>
              </a:rPr>
              <a:t>бюджет</a:t>
            </a:r>
            <a:r>
              <a:rPr lang="ru-RU" sz="2500" b="1" i="1" dirty="0">
                <a:solidFill>
                  <a:srgbClr val="00B050"/>
                </a:solidFill>
              </a:rPr>
              <a:t> лучший друг </a:t>
            </a:r>
            <a:r>
              <a:rPr lang="ru-RU" sz="2500" b="1" i="1" dirty="0">
                <a:solidFill>
                  <a:srgbClr val="FF0000"/>
                </a:solidFill>
              </a:rPr>
              <a:t>РАЗУМНОГО</a:t>
            </a:r>
            <a:r>
              <a:rPr lang="ru-RU" sz="2500" b="1" i="1" dirty="0">
                <a:solidFill>
                  <a:srgbClr val="00B050"/>
                </a:solidFill>
              </a:rPr>
              <a:t> потребителя!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7896200" y="224644"/>
            <a:ext cx="3672408" cy="2772308"/>
          </a:xfrm>
          <a:prstGeom prst="wedgeRectCallout">
            <a:avLst>
              <a:gd name="adj1" fmla="val -83616"/>
              <a:gd name="adj2" fmla="val 5329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Бюджет …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500" dirty="0">
                <a:solidFill>
                  <a:srgbClr val="FF0000"/>
                </a:solidFill>
              </a:rPr>
              <a:t>поможет рассчитать сколько денег у тебя будет;</a:t>
            </a:r>
          </a:p>
          <a:p>
            <a:pPr algn="just"/>
            <a:endParaRPr lang="ru-RU" sz="1500" dirty="0">
              <a:solidFill>
                <a:srgbClr val="FF0000"/>
              </a:solidFill>
            </a:endParaRPr>
          </a:p>
          <a:p>
            <a:pPr marL="176213" indent="-176213" algn="just">
              <a:buFont typeface="Wingdings" pitchFamily="2" charset="2"/>
              <a:buChar char="Ø"/>
              <a:tabLst>
                <a:tab pos="176213" algn="l"/>
              </a:tabLst>
            </a:pPr>
            <a:r>
              <a:rPr lang="ru-RU" sz="1500" dirty="0">
                <a:solidFill>
                  <a:srgbClr val="FF0000"/>
                </a:solidFill>
              </a:rPr>
              <a:t>   это план, в котором учтены все ожидаемые доходы и расходы;</a:t>
            </a:r>
          </a:p>
          <a:p>
            <a:pPr algn="just">
              <a:tabLst>
                <a:tab pos="176213" algn="l"/>
              </a:tabLst>
            </a:pPr>
            <a:endParaRPr lang="ru-RU" sz="1500" dirty="0">
              <a:solidFill>
                <a:srgbClr val="FF0000"/>
              </a:solidFill>
            </a:endParaRPr>
          </a:p>
          <a:p>
            <a:pPr marL="176213" indent="-176213" algn="just">
              <a:buFont typeface="Wingdings" pitchFamily="2" charset="2"/>
              <a:buChar char="Ø"/>
              <a:tabLst>
                <a:tab pos="176213" algn="l"/>
              </a:tabLst>
            </a:pPr>
            <a:r>
              <a:rPr lang="ru-RU" sz="1500" dirty="0">
                <a:solidFill>
                  <a:srgbClr val="FF0000"/>
                </a:solidFill>
              </a:rPr>
              <a:t> помогает тратить деньги разумно даже в том случае, когда возникают непредвиденные расходы.</a:t>
            </a:r>
          </a:p>
          <a:p>
            <a:pPr marL="176213" indent="-176213" algn="just">
              <a:buFont typeface="Wingdings" pitchFamily="2" charset="2"/>
              <a:buChar char="Ø"/>
              <a:tabLst>
                <a:tab pos="176213" algn="l"/>
              </a:tabLst>
            </a:pPr>
            <a:endParaRPr lang="ru-RU" sz="15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7875">
                        <a14:foregroundMark x1="14938" y1="69005" x2="14938" y2="69005"/>
                        <a14:foregroundMark x1="15063" y1="57592" x2="15063" y2="57592"/>
                        <a14:foregroundMark x1="8625" y1="66702" x2="14063" y2="55183"/>
                        <a14:foregroundMark x1="10313" y1="52880" x2="11250" y2="52984"/>
                        <a14:foregroundMark x1="37750" y1="97801" x2="42250" y2="96963"/>
                        <a14:foregroundMark x1="43500" y1="97068" x2="45125" y2="96649"/>
                        <a14:foregroundMark x1="24938" y1="96335" x2="28938" y2="96649"/>
                        <a14:foregroundMark x1="7750" y1="98743" x2="13125" y2="98115"/>
                        <a14:foregroundMark x1="14250" y1="98743" x2="16688" y2="98220"/>
                        <a14:foregroundMark x1="6000" y1="98429" x2="7938" y2="98429"/>
                        <a14:foregroundMark x1="9313" y1="87853" x2="10813" y2="89948"/>
                        <a14:foregroundMark x1="2313" y1="64084" x2="1750" y2="69110"/>
                        <a14:foregroundMark x1="15750" y1="50052" x2="17188" y2="49948"/>
                        <a14:foregroundMark x1="2250" y1="54974" x2="3813" y2="55183"/>
                        <a14:foregroundMark x1="43500" y1="6702" x2="41188" y2="11728"/>
                        <a14:foregroundMark x1="41188" y1="14346" x2="41000" y2="17906"/>
                        <a14:foregroundMark x1="44438" y1="6178" x2="44250" y2="8901"/>
                        <a14:foregroundMark x1="15812" y1="19372" x2="15250" y2="27330"/>
                        <a14:foregroundMark x1="19500" y1="8482" x2="17500" y2="11832"/>
                        <a14:foregroundMark x1="17750" y1="13717" x2="15812" y2="16545"/>
                        <a14:foregroundMark x1="23813" y1="5340" x2="20500" y2="7853"/>
                        <a14:foregroundMark x1="27875" y1="46178" x2="25063" y2="52356"/>
                        <a14:foregroundMark x1="24875" y1="52565" x2="24000" y2="61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571732"/>
            <a:ext cx="4664802" cy="27843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21" r="89815">
                        <a14:foregroundMark x1="47619" y1="97222" x2="40608" y2="97963"/>
                        <a14:foregroundMark x1="38624" y1="96019" x2="43651" y2="98704"/>
                        <a14:foregroundMark x1="40476" y1="99259" x2="47222" y2="98611"/>
                        <a14:foregroundMark x1="63889" y1="98426" x2="71032" y2="98426"/>
                        <a14:foregroundMark x1="72619" y1="97407" x2="75000" y2="95741"/>
                        <a14:foregroundMark x1="59524" y1="97963" x2="63360" y2="97963"/>
                        <a14:foregroundMark x1="73810" y1="99352" x2="78836" y2="9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3332992"/>
            <a:ext cx="2146639" cy="3066627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5B71AC48-9FE8-4517-9674-93A6BDC81E91}"/>
              </a:ext>
            </a:extLst>
          </p:cNvPr>
          <p:cNvSpPr/>
          <p:nvPr/>
        </p:nvSpPr>
        <p:spPr>
          <a:xfrm flipH="1">
            <a:off x="3741674" y="6127809"/>
            <a:ext cx="4852664" cy="595559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Вернуться в игру</a:t>
            </a:r>
          </a:p>
        </p:txBody>
      </p:sp>
    </p:spTree>
    <p:extLst>
      <p:ext uri="{BB962C8B-B14F-4D97-AF65-F5344CB8AC3E}">
        <p14:creationId xmlns:p14="http://schemas.microsoft.com/office/powerpoint/2010/main" val="9041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A06D172-8CE2-4A0E-A74F-9DB5802466D5}"/>
              </a:ext>
            </a:extLst>
          </p:cNvPr>
          <p:cNvSpPr/>
          <p:nvPr/>
        </p:nvSpPr>
        <p:spPr>
          <a:xfrm>
            <a:off x="1199456" y="260648"/>
            <a:ext cx="9793088" cy="86409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</a:rPr>
              <a:t>10. Как меня зовут?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: скругленные углы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B4C448-B940-4E87-A9BB-8ED4603A06DD}"/>
              </a:ext>
            </a:extLst>
          </p:cNvPr>
          <p:cNvSpPr/>
          <p:nvPr/>
        </p:nvSpPr>
        <p:spPr>
          <a:xfrm>
            <a:off x="551384" y="2049078"/>
            <a:ext cx="3024336" cy="792088"/>
          </a:xfrm>
          <a:prstGeom prst="roundRect">
            <a:avLst/>
          </a:prstGeom>
          <a:solidFill>
            <a:srgbClr val="17F1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Незнайка</a:t>
            </a:r>
          </a:p>
        </p:txBody>
      </p:sp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E78EBC8B-DF82-43CB-99CE-BF949C2085C4}"/>
              </a:ext>
            </a:extLst>
          </p:cNvPr>
          <p:cNvSpPr/>
          <p:nvPr/>
        </p:nvSpPr>
        <p:spPr>
          <a:xfrm>
            <a:off x="4475820" y="2049078"/>
            <a:ext cx="3024336" cy="79208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Знай-ка</a:t>
            </a:r>
          </a:p>
        </p:txBody>
      </p:sp>
      <p:sp>
        <p:nvSpPr>
          <p:cNvPr id="7" name="Прямоугольник: скругленные углы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3F349551-6516-49B4-99CE-1D9931975F5E}"/>
              </a:ext>
            </a:extLst>
          </p:cNvPr>
          <p:cNvSpPr/>
          <p:nvPr/>
        </p:nvSpPr>
        <p:spPr>
          <a:xfrm>
            <a:off x="8400256" y="2062386"/>
            <a:ext cx="3024336" cy="79208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Пончик</a:t>
            </a:r>
          </a:p>
        </p:txBody>
      </p:sp>
      <p:sp>
        <p:nvSpPr>
          <p:cNvPr id="8" name="Прямоугольник: скругленные углы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C2E9033-D4AC-4915-A7BC-98C16357DDCC}"/>
              </a:ext>
            </a:extLst>
          </p:cNvPr>
          <p:cNvSpPr/>
          <p:nvPr/>
        </p:nvSpPr>
        <p:spPr>
          <a:xfrm>
            <a:off x="2954710" y="4190949"/>
            <a:ext cx="6624736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Узнать правильный вариант ответа</a:t>
            </a:r>
          </a:p>
        </p:txBody>
      </p:sp>
      <p:sp>
        <p:nvSpPr>
          <p:cNvPr id="9" name="Прямоугольник: скругленные углы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51BB0B-D63D-457E-846A-0A8157C2AC47}"/>
              </a:ext>
            </a:extLst>
          </p:cNvPr>
          <p:cNvSpPr/>
          <p:nvPr/>
        </p:nvSpPr>
        <p:spPr>
          <a:xfrm>
            <a:off x="2972247" y="5411478"/>
            <a:ext cx="6624736" cy="648072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Вернуться к предыдущему вопросу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AFA00F2-09D3-44E5-8F0A-B5A72855A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4003527"/>
            <a:ext cx="1700808" cy="17008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103DFB4-C312-4FC0-8CE9-19B3CB65C1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0" b="91845" l="9972" r="89988">
                        <a14:foregroundMark x1="44247" y1="8761" x2="52523" y2="8559"/>
                        <a14:foregroundMark x1="52523" y1="8559" x2="54663" y2="8559"/>
                        <a14:foregroundMark x1="65684" y1="51675" x2="64029" y2="59790"/>
                        <a14:foregroundMark x1="64029" y1="59790" x2="64029" y2="59790"/>
                        <a14:foregroundMark x1="45902" y1="52927" x2="42551" y2="55834"/>
                        <a14:foregroundMark x1="45055" y1="86677" x2="45700" y2="91885"/>
                        <a14:foregroundMark x1="58417" y1="89584" x2="63827" y2="91441"/>
                        <a14:foregroundMark x1="45499" y1="6056" x2="42148" y2="9568"/>
                        <a14:foregroundMark x1="45499" y1="5410" x2="41946" y2="10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8" y="3673003"/>
            <a:ext cx="2420888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Ну ты чего!? </a:t>
            </a:r>
          </a:p>
        </p:txBody>
      </p:sp>
      <p:sp>
        <p:nvSpPr>
          <p:cNvPr id="8" name="Прямоугольник: скругленные углы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59492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ещё!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4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" b="100000" l="0" r="89901">
                        <a14:foregroundMark x1="38411" y1="36481" x2="36093" y2="42918"/>
                        <a14:foregroundMark x1="38907" y1="33691" x2="37748" y2="43348"/>
                        <a14:foregroundMark x1="27483" y1="64163" x2="31623" y2="61373"/>
                        <a14:foregroundMark x1="49007" y1="89056" x2="51987" y2="86052"/>
                        <a14:foregroundMark x1="58444" y1="89056" x2="61093" y2="87339"/>
                        <a14:foregroundMark x1="57781" y1="88412" x2="60596" y2="86910"/>
                        <a14:foregroundMark x1="52649" y1="86481" x2="56126" y2="87983"/>
                        <a14:foregroundMark x1="58940" y1="90987" x2="53477" y2="93133"/>
                        <a14:foregroundMark x1="37583" y1="43133" x2="35927" y2="48283"/>
                        <a14:foregroundMark x1="37086" y1="43562" x2="37583" y2="39485"/>
                        <a14:backgroundMark x1="3974" y1="20172" x2="3974" y2="29399"/>
                        <a14:backgroundMark x1="5795" y1="5579" x2="13079" y2="4292"/>
                        <a14:backgroundMark x1="27152" y1="8584" x2="25662" y2="8584"/>
                        <a14:backgroundMark x1="40232" y1="59871" x2="45695" y2="69742"/>
                        <a14:backgroundMark x1="45033" y1="10086" x2="53808" y2="10300"/>
                        <a14:backgroundMark x1="37583" y1="3004" x2="64238" y2="4721"/>
                        <a14:backgroundMark x1="46192" y1="54292" x2="43377" y2="75107"/>
                        <a14:backgroundMark x1="33775" y1="68240" x2="42219" y2="81760"/>
                        <a14:backgroundMark x1="2649" y1="48712" x2="2152" y2="61588"/>
                        <a14:backgroundMark x1="27649" y1="98283" x2="27815" y2="98927"/>
                        <a14:backgroundMark x1="8609" y1="62232" x2="1490" y2="63948"/>
                        <a14:backgroundMark x1="16225" y1="8798" x2="16225" y2="10730"/>
                        <a14:backgroundMark x1="18543" y1="6867" x2="18212" y2="10515"/>
                        <a14:backgroundMark x1="23675" y1="8155" x2="22517" y2="9871"/>
                        <a14:backgroundMark x1="25993" y1="9442" x2="25166" y2="10515"/>
                        <a14:backgroundMark x1="34768" y1="39485" x2="35430" y2="41631"/>
                        <a14:backgroundMark x1="36424" y1="37983" x2="36424" y2="43133"/>
                        <a14:backgroundMark x1="37748" y1="37554" x2="37583" y2="38412"/>
                        <a14:backgroundMark x1="38411" y1="36266" x2="38411" y2="37124"/>
                        <a14:backgroundMark x1="37086" y1="44635" x2="37748" y2="37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0"/>
            <a:ext cx="2129892" cy="1643261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2135560" y="476672"/>
            <a:ext cx="4032448" cy="1728192"/>
          </a:xfrm>
          <a:prstGeom prst="wedgeEllipseCallout">
            <a:avLst>
              <a:gd name="adj1" fmla="val -70764"/>
              <a:gd name="adj2" fmla="val -1908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7973" y="816238"/>
            <a:ext cx="34563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Когда ты подрастешь, то сам сможешь пополнять свой бюджет. </a:t>
            </a: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Как?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487" y="26879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b="1" i="1" dirty="0">
                <a:solidFill>
                  <a:srgbClr val="0070C0"/>
                </a:solidFill>
              </a:rPr>
              <a:t>сможешь подработать, помыв машину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1823" y="2401935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b="1" i="1" dirty="0">
                <a:solidFill>
                  <a:srgbClr val="00B050"/>
                </a:solidFill>
              </a:rPr>
              <a:t>сможешь подработать, раздавая рекламные буклеты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2224" y="216073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b="1" i="1" dirty="0">
                <a:solidFill>
                  <a:srgbClr val="FF0000"/>
                </a:solidFill>
              </a:rPr>
              <a:t>сможешь подработать, почистив снег зимой, или покрасив забор летом и многое другое…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7" y="3530615"/>
            <a:ext cx="3253665" cy="2206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29" y="3530615"/>
            <a:ext cx="2993155" cy="2244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8" r="2884"/>
          <a:stretch/>
        </p:blipFill>
        <p:spPr>
          <a:xfrm>
            <a:off x="8489342" y="3531178"/>
            <a:ext cx="3007258" cy="2244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8" r="30064" b="10719"/>
          <a:stretch/>
        </p:blipFill>
        <p:spPr>
          <a:xfrm>
            <a:off x="9272523" y="1524620"/>
            <a:ext cx="1440896" cy="1904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567608" y="5949280"/>
            <a:ext cx="7632848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44974" y="6001253"/>
            <a:ext cx="57606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Результат – твой бюджет увеличен!</a:t>
            </a:r>
          </a:p>
        </p:txBody>
      </p:sp>
    </p:spTree>
    <p:extLst>
      <p:ext uri="{BB962C8B-B14F-4D97-AF65-F5344CB8AC3E}">
        <p14:creationId xmlns:p14="http://schemas.microsoft.com/office/powerpoint/2010/main" val="25223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xmlns="" id="{67953125-38A6-497C-82B2-EFD1DB08AFC2}"/>
              </a:ext>
            </a:extLst>
          </p:cNvPr>
          <p:cNvSpPr/>
          <p:nvPr/>
        </p:nvSpPr>
        <p:spPr>
          <a:xfrm>
            <a:off x="1343472" y="548680"/>
            <a:ext cx="8460940" cy="57606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Умница!</a:t>
            </a:r>
          </a:p>
        </p:txBody>
      </p:sp>
      <p:sp>
        <p:nvSpPr>
          <p:cNvPr id="7" name="Звезда: 4 точки 6">
            <a:extLst>
              <a:ext uri="{FF2B5EF4-FFF2-40B4-BE49-F238E27FC236}">
                <a16:creationId xmlns:a16="http://schemas.microsoft.com/office/drawing/2014/main" xmlns="" id="{BC594D57-2B6C-4040-81BE-2E2CF7F72A8D}"/>
              </a:ext>
            </a:extLst>
          </p:cNvPr>
          <p:cNvSpPr/>
          <p:nvPr/>
        </p:nvSpPr>
        <p:spPr>
          <a:xfrm>
            <a:off x="10272464" y="9807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4 точки 7">
            <a:extLst>
              <a:ext uri="{FF2B5EF4-FFF2-40B4-BE49-F238E27FC236}">
                <a16:creationId xmlns:a16="http://schemas.microsoft.com/office/drawing/2014/main" xmlns="" id="{3756BE17-5ECD-46C6-8659-2B9BFCF6302C}"/>
              </a:ext>
            </a:extLst>
          </p:cNvPr>
          <p:cNvSpPr/>
          <p:nvPr/>
        </p:nvSpPr>
        <p:spPr>
          <a:xfrm>
            <a:off x="9462374" y="174045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4 точки 8">
            <a:extLst>
              <a:ext uri="{FF2B5EF4-FFF2-40B4-BE49-F238E27FC236}">
                <a16:creationId xmlns:a16="http://schemas.microsoft.com/office/drawing/2014/main" xmlns="" id="{3B0DF7B4-9CC1-4815-99D9-C07029971778}"/>
              </a:ext>
            </a:extLst>
          </p:cNvPr>
          <p:cNvSpPr/>
          <p:nvPr/>
        </p:nvSpPr>
        <p:spPr>
          <a:xfrm>
            <a:off x="7104112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4 точки 9">
            <a:extLst>
              <a:ext uri="{FF2B5EF4-FFF2-40B4-BE49-F238E27FC236}">
                <a16:creationId xmlns:a16="http://schemas.microsoft.com/office/drawing/2014/main" xmlns="" id="{DCEEAD02-0773-4A2E-8D7B-D1A3B6967713}"/>
              </a:ext>
            </a:extLst>
          </p:cNvPr>
          <p:cNvSpPr/>
          <p:nvPr/>
        </p:nvSpPr>
        <p:spPr>
          <a:xfrm>
            <a:off x="10536236" y="31769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4 точки 10">
            <a:extLst>
              <a:ext uri="{FF2B5EF4-FFF2-40B4-BE49-F238E27FC236}">
                <a16:creationId xmlns:a16="http://schemas.microsoft.com/office/drawing/2014/main" xmlns="" id="{16AA5FD5-846A-44BA-B6A2-AB4DFACBA6D4}"/>
              </a:ext>
            </a:extLst>
          </p:cNvPr>
          <p:cNvSpPr/>
          <p:nvPr/>
        </p:nvSpPr>
        <p:spPr>
          <a:xfrm>
            <a:off x="9033069" y="469659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4 точки 11">
            <a:extLst>
              <a:ext uri="{FF2B5EF4-FFF2-40B4-BE49-F238E27FC236}">
                <a16:creationId xmlns:a16="http://schemas.microsoft.com/office/drawing/2014/main" xmlns="" id="{17B6F7A3-0AE1-4661-905E-F5C41D6E910F}"/>
              </a:ext>
            </a:extLst>
          </p:cNvPr>
          <p:cNvSpPr/>
          <p:nvPr/>
        </p:nvSpPr>
        <p:spPr>
          <a:xfrm>
            <a:off x="11102328" y="520065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4 точки 12">
            <a:extLst>
              <a:ext uri="{FF2B5EF4-FFF2-40B4-BE49-F238E27FC236}">
                <a16:creationId xmlns:a16="http://schemas.microsoft.com/office/drawing/2014/main" xmlns="" id="{E9AC83B1-15AF-42CF-B0AF-52B931D6A9A7}"/>
              </a:ext>
            </a:extLst>
          </p:cNvPr>
          <p:cNvSpPr/>
          <p:nvPr/>
        </p:nvSpPr>
        <p:spPr>
          <a:xfrm>
            <a:off x="3647728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4 точки 13">
            <a:extLst>
              <a:ext uri="{FF2B5EF4-FFF2-40B4-BE49-F238E27FC236}">
                <a16:creationId xmlns:a16="http://schemas.microsoft.com/office/drawing/2014/main" xmlns="" id="{EC8FD20A-B9EC-4ADD-908F-F156CF2654FC}"/>
              </a:ext>
            </a:extLst>
          </p:cNvPr>
          <p:cNvSpPr/>
          <p:nvPr/>
        </p:nvSpPr>
        <p:spPr>
          <a:xfrm>
            <a:off x="1811524" y="123640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xmlns="" id="{DBF4CB55-0BA3-46AF-811B-E8332CB0B028}"/>
              </a:ext>
            </a:extLst>
          </p:cNvPr>
          <p:cNvSpPr/>
          <p:nvPr/>
        </p:nvSpPr>
        <p:spPr>
          <a:xfrm>
            <a:off x="323616" y="53439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4 точки 16">
            <a:extLst>
              <a:ext uri="{FF2B5EF4-FFF2-40B4-BE49-F238E27FC236}">
                <a16:creationId xmlns:a16="http://schemas.microsoft.com/office/drawing/2014/main" xmlns="" id="{BC2E915B-36EA-4D2D-B280-0B8A83A1A4C2}"/>
              </a:ext>
            </a:extLst>
          </p:cNvPr>
          <p:cNvSpPr/>
          <p:nvPr/>
        </p:nvSpPr>
        <p:spPr>
          <a:xfrm>
            <a:off x="1631504" y="3681028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4 точки 17">
            <a:extLst>
              <a:ext uri="{FF2B5EF4-FFF2-40B4-BE49-F238E27FC236}">
                <a16:creationId xmlns:a16="http://schemas.microsoft.com/office/drawing/2014/main" xmlns="" id="{ECFA71C9-1898-46FF-AE6A-6D41E97E8646}"/>
              </a:ext>
            </a:extLst>
          </p:cNvPr>
          <p:cNvSpPr/>
          <p:nvPr/>
        </p:nvSpPr>
        <p:spPr>
          <a:xfrm>
            <a:off x="1002605" y="492004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xmlns="" id="{80A141B3-371C-4FDD-A6B8-858F57BBF645}"/>
              </a:ext>
            </a:extLst>
          </p:cNvPr>
          <p:cNvSpPr/>
          <p:nvPr/>
        </p:nvSpPr>
        <p:spPr>
          <a:xfrm>
            <a:off x="4727848" y="5704707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139F894-D5A5-4CE7-9D1F-53987D816C90}"/>
              </a:ext>
            </a:extLst>
          </p:cNvPr>
          <p:cNvSpPr/>
          <p:nvPr/>
        </p:nvSpPr>
        <p:spPr>
          <a:xfrm>
            <a:off x="3647728" y="6309320"/>
            <a:ext cx="4032448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Игра окончена!</a:t>
            </a:r>
          </a:p>
        </p:txBody>
      </p:sp>
      <p:sp>
        <p:nvSpPr>
          <p:cNvPr id="21" name="Звезда: 4 точки 20">
            <a:extLst>
              <a:ext uri="{FF2B5EF4-FFF2-40B4-BE49-F238E27FC236}">
                <a16:creationId xmlns:a16="http://schemas.microsoft.com/office/drawing/2014/main" xmlns="" id="{A055368D-B742-4D76-AC4A-22B1B1497B70}"/>
              </a:ext>
            </a:extLst>
          </p:cNvPr>
          <p:cNvSpPr/>
          <p:nvPr/>
        </p:nvSpPr>
        <p:spPr>
          <a:xfrm>
            <a:off x="10272464" y="102984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везда: 4 точки 21">
            <a:extLst>
              <a:ext uri="{FF2B5EF4-FFF2-40B4-BE49-F238E27FC236}">
                <a16:creationId xmlns:a16="http://schemas.microsoft.com/office/drawing/2014/main" xmlns="" id="{335A17F7-94F9-4462-A789-8AD47E6057D8}"/>
              </a:ext>
            </a:extLst>
          </p:cNvPr>
          <p:cNvSpPr/>
          <p:nvPr/>
        </p:nvSpPr>
        <p:spPr>
          <a:xfrm>
            <a:off x="9462374" y="178957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везда: 4 точки 22">
            <a:extLst>
              <a:ext uri="{FF2B5EF4-FFF2-40B4-BE49-F238E27FC236}">
                <a16:creationId xmlns:a16="http://schemas.microsoft.com/office/drawing/2014/main" xmlns="" id="{66D69BEF-5779-4373-A7AA-75C27511B559}"/>
              </a:ext>
            </a:extLst>
          </p:cNvPr>
          <p:cNvSpPr/>
          <p:nvPr/>
        </p:nvSpPr>
        <p:spPr>
          <a:xfrm>
            <a:off x="7104112" y="1285516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везда: 4 точки 23">
            <a:extLst>
              <a:ext uri="{FF2B5EF4-FFF2-40B4-BE49-F238E27FC236}">
                <a16:creationId xmlns:a16="http://schemas.microsoft.com/office/drawing/2014/main" xmlns="" id="{704E156A-E058-4BCE-BC65-56536EB6DFA8}"/>
              </a:ext>
            </a:extLst>
          </p:cNvPr>
          <p:cNvSpPr/>
          <p:nvPr/>
        </p:nvSpPr>
        <p:spPr>
          <a:xfrm>
            <a:off x="10536236" y="3226086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везда: 4 точки 24">
            <a:extLst>
              <a:ext uri="{FF2B5EF4-FFF2-40B4-BE49-F238E27FC236}">
                <a16:creationId xmlns:a16="http://schemas.microsoft.com/office/drawing/2014/main" xmlns="" id="{7D16CF50-C6FD-4BE6-A34F-E146277B08C4}"/>
              </a:ext>
            </a:extLst>
          </p:cNvPr>
          <p:cNvSpPr/>
          <p:nvPr/>
        </p:nvSpPr>
        <p:spPr>
          <a:xfrm>
            <a:off x="9033069" y="4745709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везда: 4 точки 25">
            <a:extLst>
              <a:ext uri="{FF2B5EF4-FFF2-40B4-BE49-F238E27FC236}">
                <a16:creationId xmlns:a16="http://schemas.microsoft.com/office/drawing/2014/main" xmlns="" id="{6461C709-D619-4F72-81A4-908133469D75}"/>
              </a:ext>
            </a:extLst>
          </p:cNvPr>
          <p:cNvSpPr/>
          <p:nvPr/>
        </p:nvSpPr>
        <p:spPr>
          <a:xfrm>
            <a:off x="11102328" y="524976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везда: 4 точки 26">
            <a:extLst>
              <a:ext uri="{FF2B5EF4-FFF2-40B4-BE49-F238E27FC236}">
                <a16:creationId xmlns:a16="http://schemas.microsoft.com/office/drawing/2014/main" xmlns="" id="{F1D925F2-F554-4F3C-9223-16C26780F0DD}"/>
              </a:ext>
            </a:extLst>
          </p:cNvPr>
          <p:cNvSpPr/>
          <p:nvPr/>
        </p:nvSpPr>
        <p:spPr>
          <a:xfrm>
            <a:off x="3647728" y="58350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везда: 4 точки 27">
            <a:extLst>
              <a:ext uri="{FF2B5EF4-FFF2-40B4-BE49-F238E27FC236}">
                <a16:creationId xmlns:a16="http://schemas.microsoft.com/office/drawing/2014/main" xmlns="" id="{483602CA-63F8-429F-AC8C-D6E1441A25FF}"/>
              </a:ext>
            </a:extLst>
          </p:cNvPr>
          <p:cNvSpPr/>
          <p:nvPr/>
        </p:nvSpPr>
        <p:spPr>
          <a:xfrm>
            <a:off x="1811524" y="1285516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везда: 4 точки 28">
            <a:extLst>
              <a:ext uri="{FF2B5EF4-FFF2-40B4-BE49-F238E27FC236}">
                <a16:creationId xmlns:a16="http://schemas.microsoft.com/office/drawing/2014/main" xmlns="" id="{D9A47570-4BDD-4FF5-9559-5E3FA1042DD9}"/>
              </a:ext>
            </a:extLst>
          </p:cNvPr>
          <p:cNvSpPr/>
          <p:nvPr/>
        </p:nvSpPr>
        <p:spPr>
          <a:xfrm>
            <a:off x="323616" y="583505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везда: 4 точки 29">
            <a:extLst>
              <a:ext uri="{FF2B5EF4-FFF2-40B4-BE49-F238E27FC236}">
                <a16:creationId xmlns:a16="http://schemas.microsoft.com/office/drawing/2014/main" xmlns="" id="{68EFFBFF-FCB5-4234-8645-353CA1E1F9D6}"/>
              </a:ext>
            </a:extLst>
          </p:cNvPr>
          <p:cNvSpPr/>
          <p:nvPr/>
        </p:nvSpPr>
        <p:spPr>
          <a:xfrm>
            <a:off x="1631504" y="3730142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везда: 4 точки 30">
            <a:extLst>
              <a:ext uri="{FF2B5EF4-FFF2-40B4-BE49-F238E27FC236}">
                <a16:creationId xmlns:a16="http://schemas.microsoft.com/office/drawing/2014/main" xmlns="" id="{29B72AAD-0E75-478E-AD45-1E43B8731CA9}"/>
              </a:ext>
            </a:extLst>
          </p:cNvPr>
          <p:cNvSpPr/>
          <p:nvPr/>
        </p:nvSpPr>
        <p:spPr>
          <a:xfrm>
            <a:off x="1002605" y="496916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везда: 4 точки 31">
            <a:extLst>
              <a:ext uri="{FF2B5EF4-FFF2-40B4-BE49-F238E27FC236}">
                <a16:creationId xmlns:a16="http://schemas.microsoft.com/office/drawing/2014/main" xmlns="" id="{9CD3FA21-9AC1-497E-AF0C-77E2BDD1F3D5}"/>
              </a:ext>
            </a:extLst>
          </p:cNvPr>
          <p:cNvSpPr/>
          <p:nvPr/>
        </p:nvSpPr>
        <p:spPr>
          <a:xfrm>
            <a:off x="4727848" y="5753821"/>
            <a:ext cx="576064" cy="50405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67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0262560" y="6165303"/>
            <a:ext cx="1615316" cy="5872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927" y1="74630" x2="32448" y2="75093"/>
                        <a14:foregroundMark x1="36354" y1="76481" x2="36719" y2="77407"/>
                        <a14:foregroundMark x1="42240" y1="75648" x2="43177" y2="76574"/>
                        <a14:foregroundMark x1="45729" y1="79074" x2="45781" y2="80370"/>
                        <a14:foregroundMark x1="45208" y1="71019" x2="46250" y2="72222"/>
                        <a14:foregroundMark x1="51042" y1="77870" x2="52188" y2="77685"/>
                        <a14:foregroundMark x1="54635" y1="71667" x2="55260" y2="76019"/>
                        <a14:foregroundMark x1="69063" y1="70093" x2="69479" y2="75648"/>
                        <a14:foregroundMark x1="67552" y1="66481" x2="67552" y2="77407"/>
                        <a14:foregroundMark x1="57604" y1="40926" x2="58385" y2="40926"/>
                        <a14:foregroundMark x1="58854" y1="39537" x2="58594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4959" r="15487" b="4040"/>
          <a:stretch/>
        </p:blipFill>
        <p:spPr>
          <a:xfrm>
            <a:off x="263352" y="783576"/>
            <a:ext cx="5951988" cy="5777896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470955" y="168543"/>
            <a:ext cx="7272808" cy="3312368"/>
          </a:xfrm>
          <a:prstGeom prst="wedgeEllipseCallout">
            <a:avLst>
              <a:gd name="adj1" fmla="val -67739"/>
              <a:gd name="adj2" fmla="val 31709"/>
            </a:avLst>
          </a:prstGeom>
          <a:solidFill>
            <a:srgbClr val="FFFF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6713" y="620688"/>
            <a:ext cx="592571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Привет, мой дорогой друг!</a:t>
            </a: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ты уже догадался, меня зовут Знай-ка!</a:t>
            </a: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сегодня я тебя познакомлю с понятием БЮДЖЕТ!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4" l="8000" r="50000">
                        <a14:foregroundMark x1="19667" y1="34821" x2="19667" y2="34821"/>
                        <a14:foregroundMark x1="31000" y1="39286" x2="31000" y2="39286"/>
                        <a14:foregroundMark x1="30000" y1="38690" x2="30000" y2="38690"/>
                        <a14:foregroundMark x1="13222" y1="11607" x2="12778" y2="9226"/>
                        <a14:foregroundMark x1="13667" y1="13393" x2="13667" y2="13393"/>
                        <a14:foregroundMark x1="37111" y1="92560" x2="36333" y2="95387"/>
                        <a14:foregroundMark x1="31111" y1="96577" x2="36556" y2="96726"/>
                        <a14:foregroundMark x1="17778" y1="93899" x2="19111" y2="89583"/>
                        <a14:foregroundMark x1="16667" y1="94048" x2="16333" y2="90923"/>
                        <a14:foregroundMark x1="20889" y1="92708" x2="21556" y2="90476"/>
                        <a14:foregroundMark x1="37333" y1="90476" x2="40111" y2="93006"/>
                        <a14:foregroundMark x1="10778" y1="2530" x2="10556" y2="4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5" r="49828"/>
          <a:stretch/>
        </p:blipFill>
        <p:spPr>
          <a:xfrm>
            <a:off x="10128448" y="3338120"/>
            <a:ext cx="1883541" cy="3344016"/>
          </a:xfrm>
          <a:prstGeom prst="rect">
            <a:avLst/>
          </a:prstGeom>
        </p:spPr>
      </p:pic>
      <p:sp>
        <p:nvSpPr>
          <p:cNvPr id="7" name="Прямоугольник: скругленные углы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5B71AC48-9FE8-4517-9674-93A6BDC81E91}"/>
              </a:ext>
            </a:extLst>
          </p:cNvPr>
          <p:cNvSpPr/>
          <p:nvPr/>
        </p:nvSpPr>
        <p:spPr>
          <a:xfrm flipH="1">
            <a:off x="3741674" y="6127809"/>
            <a:ext cx="4852664" cy="595559"/>
          </a:xfrm>
          <a:prstGeom prst="roundRect">
            <a:avLst/>
          </a:prstGeom>
          <a:solidFill>
            <a:srgbClr val="8FD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Вернуться в игру</a:t>
            </a:r>
          </a:p>
        </p:txBody>
      </p:sp>
    </p:spTree>
    <p:extLst>
      <p:ext uri="{BB962C8B-B14F-4D97-AF65-F5344CB8AC3E}">
        <p14:creationId xmlns:p14="http://schemas.microsoft.com/office/powerpoint/2010/main" val="42267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4BA5796F-ACD9-4E74-98D6-AE97A41A92ED}"/>
              </a:ext>
            </a:extLst>
          </p:cNvPr>
          <p:cNvSpPr/>
          <p:nvPr/>
        </p:nvSpPr>
        <p:spPr>
          <a:xfrm>
            <a:off x="2477598" y="1196752"/>
            <a:ext cx="7236804" cy="3600400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Поздравляю тебя, мой друг!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 отлично справился!</a:t>
            </a:r>
          </a:p>
        </p:txBody>
      </p:sp>
      <p:sp>
        <p:nvSpPr>
          <p:cNvPr id="3" name="Улыбающееся лицо 2">
            <a:extLst>
              <a:ext uri="{FF2B5EF4-FFF2-40B4-BE49-F238E27FC236}">
                <a16:creationId xmlns:a16="http://schemas.microsoft.com/office/drawing/2014/main" xmlns="" id="{34E32D38-5C41-4313-9DC4-38D08444BC29}"/>
              </a:ext>
            </a:extLst>
          </p:cNvPr>
          <p:cNvSpPr/>
          <p:nvPr/>
        </p:nvSpPr>
        <p:spPr>
          <a:xfrm>
            <a:off x="1064441" y="692648"/>
            <a:ext cx="1008112" cy="93610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0B06C2C-4654-4641-8356-FE081669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38" y="721223"/>
            <a:ext cx="1024217" cy="9510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F0751BD-78E9-4182-87CD-8FA4EBC98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219" y="217119"/>
            <a:ext cx="1024217" cy="9510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88AAE7-F03D-4EC0-B750-F9F6896B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451" y="193457"/>
            <a:ext cx="1024217" cy="9510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DA43EC-D9C3-4D24-9DC4-339C8EE33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75" y="2521423"/>
            <a:ext cx="1024217" cy="951058"/>
          </a:xfrm>
          <a:prstGeom prst="rect">
            <a:avLst/>
          </a:prstGeom>
        </p:spPr>
      </p:pic>
      <p:sp>
        <p:nvSpPr>
          <p:cNvPr id="8" name="Улыбающееся лицо 7">
            <a:extLst>
              <a:ext uri="{FF2B5EF4-FFF2-40B4-BE49-F238E27FC236}">
                <a16:creationId xmlns:a16="http://schemas.microsoft.com/office/drawing/2014/main" xmlns="" id="{3AED9E1D-B9A3-45B9-9E5F-E656EE5FA7D2}"/>
              </a:ext>
            </a:extLst>
          </p:cNvPr>
          <p:cNvSpPr/>
          <p:nvPr/>
        </p:nvSpPr>
        <p:spPr>
          <a:xfrm>
            <a:off x="10480608" y="2566907"/>
            <a:ext cx="1008112" cy="93610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лыбающееся лицо 8">
            <a:extLst>
              <a:ext uri="{FF2B5EF4-FFF2-40B4-BE49-F238E27FC236}">
                <a16:creationId xmlns:a16="http://schemas.microsoft.com/office/drawing/2014/main" xmlns="" id="{50CFDCA2-59FD-47FC-A922-9BCE0820B2F4}"/>
              </a:ext>
            </a:extLst>
          </p:cNvPr>
          <p:cNvSpPr/>
          <p:nvPr/>
        </p:nvSpPr>
        <p:spPr>
          <a:xfrm>
            <a:off x="500101" y="4329100"/>
            <a:ext cx="1008112" cy="93610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>
            <a:extLst>
              <a:ext uri="{FF2B5EF4-FFF2-40B4-BE49-F238E27FC236}">
                <a16:creationId xmlns:a16="http://schemas.microsoft.com/office/drawing/2014/main" xmlns="" id="{D91E1682-BB0A-49DE-B8FE-FC80CCD7EB0B}"/>
              </a:ext>
            </a:extLst>
          </p:cNvPr>
          <p:cNvSpPr/>
          <p:nvPr/>
        </p:nvSpPr>
        <p:spPr>
          <a:xfrm>
            <a:off x="10683787" y="4149080"/>
            <a:ext cx="1008112" cy="93610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2FB2E26-6D79-46B2-BA34-51E75F6979FE}"/>
              </a:ext>
            </a:extLst>
          </p:cNvPr>
          <p:cNvSpPr/>
          <p:nvPr/>
        </p:nvSpPr>
        <p:spPr>
          <a:xfrm>
            <a:off x="3503712" y="5876450"/>
            <a:ext cx="5472608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Идем </a:t>
            </a:r>
            <a:r>
              <a:rPr lang="ru-RU" sz="2400" b="1" dirty="0" smtClean="0">
                <a:solidFill>
                  <a:srgbClr val="002060"/>
                </a:solidFill>
              </a:rPr>
              <a:t>дальше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: скругленные углы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2FB2E26-6D79-46B2-BA34-51E75F6979FE}"/>
              </a:ext>
            </a:extLst>
          </p:cNvPr>
          <p:cNvSpPr/>
          <p:nvPr/>
        </p:nvSpPr>
        <p:spPr>
          <a:xfrm>
            <a:off x="4321451" y="5013176"/>
            <a:ext cx="4032448" cy="662982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Играть еще раз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6278" y="2239790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85509" y="3136579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7831" y="3876066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17831" y="4659835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17831" y="5505958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857275" y="4245633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</a:t>
            </a:r>
            <a:r>
              <a:rPr lang="ru-RU" sz="1500" b="1" dirty="0" smtClean="0">
                <a:solidFill>
                  <a:srgbClr val="7030A0"/>
                </a:solidFill>
                <a:hlinkClick r:id="rId2" action="ppaction://hlinksldjump"/>
              </a:rPr>
              <a:t>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857275" y="484970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839416" y="36778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 сначала определимся какой у нас будет доход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окажется в копилке)?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9" name="Прямая со стрелкой 38"/>
          <p:cNvCxnSpPr>
            <a:stCxn id="37" idx="3"/>
          </p:cNvCxnSpPr>
          <p:nvPr/>
        </p:nvCxnSpPr>
        <p:spPr>
          <a:xfrm>
            <a:off x="4079776" y="2438748"/>
            <a:ext cx="506502" cy="200328"/>
          </a:xfrm>
          <a:prstGeom prst="straightConnector1">
            <a:avLst/>
          </a:prstGeom>
          <a:ln w="38100">
            <a:solidFill>
              <a:srgbClr val="1B9D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>
            <a:hlinkClick r:id="rId6" action="ppaction://hlinksldjump"/>
          </p:cNvPr>
          <p:cNvSpPr/>
          <p:nvPr/>
        </p:nvSpPr>
        <p:spPr>
          <a:xfrm>
            <a:off x="839416" y="3136579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42" name="Скругленный прямоугольник 41">
            <a:hlinkClick r:id="rId7" action="ppaction://hlinksldjump"/>
          </p:cNvPr>
          <p:cNvSpPr/>
          <p:nvPr/>
        </p:nvSpPr>
        <p:spPr>
          <a:xfrm>
            <a:off x="911424" y="546124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8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8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6278" y="2239790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85509" y="3136579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7831" y="3876066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17831" y="4659835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17831" y="5505958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ИТОГО </a:t>
            </a:r>
            <a:r>
              <a:rPr lang="ru-RU" b="1" i="1" dirty="0" smtClean="0">
                <a:solidFill>
                  <a:srgbClr val="FF0000"/>
                </a:solidFill>
              </a:rPr>
              <a:t>10р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857275" y="4293095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857275" y="484970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04067" y="323174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7275" y="5403583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 сначала определимся какой у нас будет доход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окажется в копилке)?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9" name="Прямая со стрелкой 38"/>
          <p:cNvCxnSpPr>
            <a:stCxn id="37" idx="3"/>
          </p:cNvCxnSpPr>
          <p:nvPr/>
        </p:nvCxnSpPr>
        <p:spPr>
          <a:xfrm>
            <a:off x="4079776" y="2438748"/>
            <a:ext cx="506502" cy="200328"/>
          </a:xfrm>
          <a:prstGeom prst="straightConnector1">
            <a:avLst/>
          </a:prstGeom>
          <a:ln w="38100">
            <a:solidFill>
              <a:srgbClr val="1B9D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>
            <a:hlinkClick r:id="rId5" action="ppaction://hlinksldjump"/>
          </p:cNvPr>
          <p:cNvSpPr/>
          <p:nvPr/>
        </p:nvSpPr>
        <p:spPr>
          <a:xfrm>
            <a:off x="839416" y="3136579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7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3863752" y="6002052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100000" l="1167" r="98667">
                        <a14:foregroundMark x1="57500" y1="68250" x2="57333" y2="72083"/>
                        <a14:foregroundMark x1="66833" y1="69500" x2="66833" y2="72083"/>
                        <a14:foregroundMark x1="68333" y1="69083" x2="63250" y2="71000"/>
                        <a14:foregroundMark x1="58167" y1="67833" x2="54167" y2="66583"/>
                        <a14:foregroundMark x1="23583" y1="82833" x2="27833" y2="7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33">
            <a:off x="9648246" y="70279"/>
            <a:ext cx="1872208" cy="1872208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4587918" y="260648"/>
            <a:ext cx="4392488" cy="1368152"/>
          </a:xfrm>
          <a:prstGeom prst="wedgeEllipseCallout">
            <a:avLst>
              <a:gd name="adj1" fmla="val 71244"/>
              <a:gd name="adj2" fmla="val 14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Когда деньги заработаны и накоплены, мы начинаем их тратить!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4274" y="1760868"/>
            <a:ext cx="27873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Расходы по плану!</a:t>
            </a:r>
          </a:p>
          <a:p>
            <a:pPr algn="ctr"/>
            <a:r>
              <a:rPr lang="ru-RU" sz="2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(обязательные)</a:t>
            </a:r>
            <a:endParaRPr lang="ru-RU" sz="2500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9" y="3127241"/>
            <a:ext cx="2045558" cy="1401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3127241"/>
            <a:ext cx="2088232" cy="1403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5013176"/>
            <a:ext cx="2139702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978" y="5023461"/>
            <a:ext cx="2109664" cy="1371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013176"/>
            <a:ext cx="2209428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127239"/>
            <a:ext cx="2088232" cy="1401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5010215"/>
            <a:ext cx="2020310" cy="1371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534479" y="1760868"/>
            <a:ext cx="33393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Случайные расходы!</a:t>
            </a:r>
          </a:p>
          <a:p>
            <a:pPr algn="ctr"/>
            <a:r>
              <a:rPr lang="ru-RU" sz="2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(не запланированные)</a:t>
            </a:r>
            <a:endParaRPr lang="ru-RU" sz="2500" dirty="0">
              <a:solidFill>
                <a:srgbClr val="FF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3136036"/>
            <a:ext cx="2093118" cy="1394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5288239" y="2117323"/>
            <a:ext cx="14959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примеры</a:t>
            </a:r>
            <a:endParaRPr lang="ru-RU" sz="2500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0753" y="2804074"/>
            <a:ext cx="17463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Продукты питания</a:t>
            </a:r>
            <a:endParaRPr lang="ru-RU" sz="15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83966" y="2804073"/>
            <a:ext cx="5597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ЖКХ</a:t>
            </a:r>
            <a:endParaRPr lang="ru-RU" sz="15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4740" y="4690011"/>
            <a:ext cx="19747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Расходы на обучение</a:t>
            </a:r>
            <a:endParaRPr lang="ru-RU" sz="15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44919" y="4690011"/>
            <a:ext cx="18252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Расходы на одежду</a:t>
            </a:r>
            <a:endParaRPr lang="ru-RU" sz="1500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31995" y="2794890"/>
            <a:ext cx="12754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лекарства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48234" y="2814738"/>
            <a:ext cx="20722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предметы роскоши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14085" y="4687050"/>
            <a:ext cx="15123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развлечения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78230" y="4685649"/>
            <a:ext cx="9511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отдых</a:t>
            </a:r>
            <a:endParaRPr lang="ru-RU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6278" y="2239790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85509" y="3136579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7831" y="3876066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17831" y="4659835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17831" y="5505958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ИТОГО </a:t>
            </a:r>
            <a:r>
              <a:rPr lang="ru-RU" b="1" i="1" dirty="0" smtClean="0">
                <a:solidFill>
                  <a:srgbClr val="FF0000"/>
                </a:solidFill>
              </a:rPr>
              <a:t>60р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04067" y="397656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857275" y="484970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04067" y="323174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857275" y="5403583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 сначала определимся какой у нас будет доход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окажется в копилке)?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9" name="Прямая со стрелкой 38"/>
          <p:cNvCxnSpPr>
            <a:stCxn id="37" idx="3"/>
          </p:cNvCxnSpPr>
          <p:nvPr/>
        </p:nvCxnSpPr>
        <p:spPr>
          <a:xfrm>
            <a:off x="4079776" y="2438748"/>
            <a:ext cx="506502" cy="200328"/>
          </a:xfrm>
          <a:prstGeom prst="straightConnector1">
            <a:avLst/>
          </a:prstGeom>
          <a:ln w="38100">
            <a:solidFill>
              <a:srgbClr val="1B9D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>
            <a:hlinkClick r:id="rId5" action="ppaction://hlinksldjump"/>
          </p:cNvPr>
          <p:cNvSpPr/>
          <p:nvPr/>
        </p:nvSpPr>
        <p:spPr>
          <a:xfrm>
            <a:off x="839416" y="3136579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6278" y="2239790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85509" y="3136579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7831" y="3876066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17831" y="4659835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17831" y="5505958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ИТОГО </a:t>
            </a:r>
            <a:r>
              <a:rPr lang="ru-RU" b="1" i="1" dirty="0" smtClean="0">
                <a:solidFill>
                  <a:srgbClr val="FF0000"/>
                </a:solidFill>
              </a:rPr>
              <a:t>80р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04067" y="397656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916013" y="4744395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04067" y="323174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61750" y="476449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 сначала определимся какой у нас будет доход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окажется в копилке)?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9" name="Прямая со стрелкой 38"/>
          <p:cNvCxnSpPr>
            <a:stCxn id="37" idx="3"/>
          </p:cNvCxnSpPr>
          <p:nvPr/>
        </p:nvCxnSpPr>
        <p:spPr>
          <a:xfrm>
            <a:off x="4079776" y="2438748"/>
            <a:ext cx="506502" cy="200328"/>
          </a:xfrm>
          <a:prstGeom prst="straightConnector1">
            <a:avLst/>
          </a:prstGeom>
          <a:ln w="38100">
            <a:solidFill>
              <a:srgbClr val="1B9D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>
            <a:hlinkClick r:id="rId4" action="ppaction://hlinksldjump"/>
          </p:cNvPr>
          <p:cNvSpPr/>
          <p:nvPr/>
        </p:nvSpPr>
        <p:spPr>
          <a:xfrm>
            <a:off x="839416" y="3136579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16" name="Стрелка вправо с вырезом 15">
            <a:hlinkClick r:id="rId5" action="ppaction://hlinksldjump"/>
          </p:cNvPr>
          <p:cNvSpPr/>
          <p:nvPr/>
        </p:nvSpPr>
        <p:spPr>
          <a:xfrm>
            <a:off x="8544272" y="5196546"/>
            <a:ext cx="3024336" cy="1400806"/>
          </a:xfrm>
          <a:prstGeom prst="notchedRightArrow">
            <a:avLst/>
          </a:prstGeom>
          <a:solidFill>
            <a:srgbClr val="99F9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Молодец!!!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Играем дальше!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6278" y="2239790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85509" y="3136579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7831" y="3876066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17831" y="4659835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17831" y="5505958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ИТОГО </a:t>
            </a:r>
            <a:r>
              <a:rPr lang="ru-RU" b="1" i="1" dirty="0" smtClean="0">
                <a:solidFill>
                  <a:srgbClr val="FF0000"/>
                </a:solidFill>
              </a:rPr>
              <a:t>50р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47778" y="3267000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911424" y="482125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839416" y="36778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7275" y="5403583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 сначала определимся какой у нас будет доход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окажется в копилке)?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9" name="Прямая со стрелкой 38"/>
          <p:cNvCxnSpPr>
            <a:stCxn id="37" idx="3"/>
          </p:cNvCxnSpPr>
          <p:nvPr/>
        </p:nvCxnSpPr>
        <p:spPr>
          <a:xfrm>
            <a:off x="4079776" y="2438748"/>
            <a:ext cx="506502" cy="200328"/>
          </a:xfrm>
          <a:prstGeom prst="straightConnector1">
            <a:avLst/>
          </a:prstGeom>
          <a:ln w="38100">
            <a:solidFill>
              <a:srgbClr val="1B9D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>
            <a:hlinkClick r:id="rId5" action="ppaction://hlinksldjump"/>
          </p:cNvPr>
          <p:cNvSpPr/>
          <p:nvPr/>
        </p:nvSpPr>
        <p:spPr>
          <a:xfrm>
            <a:off x="839416" y="3136579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8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9567565" y="6214386"/>
            <a:ext cx="1440160" cy="29776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623392" y="224644"/>
            <a:ext cx="3960440" cy="2520280"/>
          </a:xfrm>
          <a:prstGeom prst="cloudCallout">
            <a:avLst>
              <a:gd name="adj1" fmla="val 55092"/>
              <a:gd name="adj2" fmla="val 6391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2494"/>
            <a:ext cx="2483197" cy="1551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35560" y="3189439"/>
            <a:ext cx="73448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rgbClr val="00B050"/>
                </a:solidFill>
              </a:rPr>
              <a:t>Собака –лучший друг человека,</a:t>
            </a:r>
          </a:p>
          <a:p>
            <a:pPr algn="ctr"/>
            <a:r>
              <a:rPr lang="ru-RU" sz="2500" b="1" i="1" dirty="0">
                <a:solidFill>
                  <a:srgbClr val="00B050"/>
                </a:solidFill>
              </a:rPr>
              <a:t> а </a:t>
            </a:r>
            <a:r>
              <a:rPr lang="ru-RU" sz="2500" b="1" i="1" dirty="0">
                <a:solidFill>
                  <a:srgbClr val="FF0000"/>
                </a:solidFill>
              </a:rPr>
              <a:t>бюджет</a:t>
            </a:r>
            <a:r>
              <a:rPr lang="ru-RU" sz="2500" b="1" i="1" dirty="0">
                <a:solidFill>
                  <a:srgbClr val="00B050"/>
                </a:solidFill>
              </a:rPr>
              <a:t> лучший друг </a:t>
            </a:r>
            <a:r>
              <a:rPr lang="ru-RU" sz="2500" b="1" i="1" dirty="0">
                <a:solidFill>
                  <a:srgbClr val="FF0000"/>
                </a:solidFill>
              </a:rPr>
              <a:t>РАЗУМНОГО</a:t>
            </a:r>
            <a:r>
              <a:rPr lang="ru-RU" sz="2500" b="1" i="1" dirty="0">
                <a:solidFill>
                  <a:srgbClr val="00B050"/>
                </a:solidFill>
              </a:rPr>
              <a:t> потребителя!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7896200" y="224644"/>
            <a:ext cx="3672408" cy="2772308"/>
          </a:xfrm>
          <a:prstGeom prst="wedgeRectCallout">
            <a:avLst>
              <a:gd name="adj1" fmla="val -83616"/>
              <a:gd name="adj2" fmla="val 5329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Бюджет …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500" dirty="0">
                <a:solidFill>
                  <a:srgbClr val="FF0000"/>
                </a:solidFill>
              </a:rPr>
              <a:t>поможет рассчитать сколько денег у тебя будет;</a:t>
            </a:r>
          </a:p>
          <a:p>
            <a:pPr algn="just"/>
            <a:endParaRPr lang="ru-RU" sz="1500" dirty="0">
              <a:solidFill>
                <a:srgbClr val="FF0000"/>
              </a:solidFill>
            </a:endParaRPr>
          </a:p>
          <a:p>
            <a:pPr marL="176213" indent="-176213" algn="just">
              <a:buFont typeface="Wingdings" pitchFamily="2" charset="2"/>
              <a:buChar char="Ø"/>
              <a:tabLst>
                <a:tab pos="176213" algn="l"/>
              </a:tabLst>
            </a:pPr>
            <a:r>
              <a:rPr lang="ru-RU" sz="1500" dirty="0">
                <a:solidFill>
                  <a:srgbClr val="FF0000"/>
                </a:solidFill>
              </a:rPr>
              <a:t>   это план, в котором учтены все ожидаемые доходы и расходы;</a:t>
            </a:r>
          </a:p>
          <a:p>
            <a:pPr algn="just">
              <a:tabLst>
                <a:tab pos="176213" algn="l"/>
              </a:tabLst>
            </a:pPr>
            <a:endParaRPr lang="ru-RU" sz="1500" dirty="0">
              <a:solidFill>
                <a:srgbClr val="FF0000"/>
              </a:solidFill>
            </a:endParaRPr>
          </a:p>
          <a:p>
            <a:pPr marL="176213" indent="-176213" algn="just">
              <a:buFont typeface="Wingdings" pitchFamily="2" charset="2"/>
              <a:buChar char="Ø"/>
              <a:tabLst>
                <a:tab pos="176213" algn="l"/>
              </a:tabLst>
            </a:pPr>
            <a:r>
              <a:rPr lang="ru-RU" sz="1500" dirty="0">
                <a:solidFill>
                  <a:srgbClr val="FF0000"/>
                </a:solidFill>
              </a:rPr>
              <a:t> помогает тратить деньги разумно даже в том случае, когда возникают непредвиденные расходы.</a:t>
            </a:r>
          </a:p>
          <a:p>
            <a:pPr marL="176213" indent="-176213" algn="just">
              <a:buFont typeface="Wingdings" pitchFamily="2" charset="2"/>
              <a:buChar char="Ø"/>
              <a:tabLst>
                <a:tab pos="176213" algn="l"/>
              </a:tabLst>
            </a:pPr>
            <a:endParaRPr lang="ru-RU" sz="15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7875">
                        <a14:foregroundMark x1="14938" y1="69005" x2="14938" y2="69005"/>
                        <a14:foregroundMark x1="15063" y1="57592" x2="15063" y2="57592"/>
                        <a14:foregroundMark x1="8625" y1="66702" x2="14063" y2="55183"/>
                        <a14:foregroundMark x1="10313" y1="52880" x2="11250" y2="52984"/>
                        <a14:foregroundMark x1="37750" y1="97801" x2="42250" y2="96963"/>
                        <a14:foregroundMark x1="43500" y1="97068" x2="45125" y2="96649"/>
                        <a14:foregroundMark x1="24938" y1="96335" x2="28938" y2="96649"/>
                        <a14:foregroundMark x1="7750" y1="98743" x2="13125" y2="98115"/>
                        <a14:foregroundMark x1="14250" y1="98743" x2="16688" y2="98220"/>
                        <a14:foregroundMark x1="6000" y1="98429" x2="7938" y2="98429"/>
                        <a14:foregroundMark x1="9313" y1="87853" x2="10813" y2="89948"/>
                        <a14:foregroundMark x1="2313" y1="64084" x2="1750" y2="69110"/>
                        <a14:foregroundMark x1="15750" y1="50052" x2="17188" y2="49948"/>
                        <a14:foregroundMark x1="2250" y1="54974" x2="3813" y2="55183"/>
                        <a14:foregroundMark x1="43500" y1="6702" x2="41188" y2="11728"/>
                        <a14:foregroundMark x1="41188" y1="14346" x2="41000" y2="17906"/>
                        <a14:foregroundMark x1="44438" y1="6178" x2="44250" y2="8901"/>
                        <a14:foregroundMark x1="15812" y1="19372" x2="15250" y2="27330"/>
                        <a14:foregroundMark x1="19500" y1="8482" x2="17500" y2="11832"/>
                        <a14:foregroundMark x1="17750" y1="13717" x2="15812" y2="16545"/>
                        <a14:foregroundMark x1="23813" y1="5340" x2="20500" y2="7853"/>
                        <a14:foregroundMark x1="27875" y1="46178" x2="25063" y2="52356"/>
                        <a14:foregroundMark x1="24875" y1="52565" x2="24000" y2="61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571732"/>
            <a:ext cx="4664802" cy="27843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21" r="89815">
                        <a14:foregroundMark x1="47619" y1="97222" x2="40608" y2="97963"/>
                        <a14:foregroundMark x1="38624" y1="96019" x2="43651" y2="98704"/>
                        <a14:foregroundMark x1="40476" y1="99259" x2="47222" y2="98611"/>
                        <a14:foregroundMark x1="63889" y1="98426" x2="71032" y2="98426"/>
                        <a14:foregroundMark x1="72619" y1="97407" x2="75000" y2="95741"/>
                        <a14:foregroundMark x1="59524" y1="97963" x2="63360" y2="97963"/>
                        <a14:foregroundMark x1="73810" y1="99352" x2="78836" y2="9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3332992"/>
            <a:ext cx="2146639" cy="30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6278" y="2239790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85509" y="3136579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7831" y="3876066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17831" y="4659835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17831" y="5505958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ИТОГО </a:t>
            </a:r>
            <a:r>
              <a:rPr lang="ru-RU" b="1" i="1" dirty="0" smtClean="0">
                <a:solidFill>
                  <a:srgbClr val="FF0000"/>
                </a:solidFill>
              </a:rPr>
              <a:t>60р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47778" y="3267000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911424" y="482125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4572983" y="397656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>
            <a:hlinkClick r:id="rId5" action="ppaction://hlinksldjump"/>
          </p:cNvPr>
          <p:cNvSpPr/>
          <p:nvPr/>
        </p:nvSpPr>
        <p:spPr>
          <a:xfrm>
            <a:off x="857275" y="5403583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 сначала определимся какой у нас будет доход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окажется в копилке)?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9" name="Прямая со стрелкой 38"/>
          <p:cNvCxnSpPr>
            <a:stCxn id="37" idx="3"/>
          </p:cNvCxnSpPr>
          <p:nvPr/>
        </p:nvCxnSpPr>
        <p:spPr>
          <a:xfrm>
            <a:off x="4079776" y="2438748"/>
            <a:ext cx="506502" cy="200328"/>
          </a:xfrm>
          <a:prstGeom prst="straightConnector1">
            <a:avLst/>
          </a:prstGeom>
          <a:ln w="38100">
            <a:solidFill>
              <a:srgbClr val="1B9D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>
            <a:hlinkClick r:id="rId6" action="ppaction://hlinksldjump"/>
          </p:cNvPr>
          <p:cNvSpPr/>
          <p:nvPr/>
        </p:nvSpPr>
        <p:spPr>
          <a:xfrm>
            <a:off x="839416" y="3136579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6278" y="2239790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85509" y="3136579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7831" y="3876066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17831" y="4659835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17831" y="5505958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ИТОГО </a:t>
            </a:r>
            <a:r>
              <a:rPr lang="ru-RU" b="1" i="1" dirty="0" smtClean="0">
                <a:solidFill>
                  <a:srgbClr val="FF0000"/>
                </a:solidFill>
              </a:rPr>
              <a:t>80р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47778" y="3267000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867247" y="486916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4572983" y="397656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16044" y="476449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 сначала определимся какой у нас будет доход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окажется в копилке)?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9" name="Прямая со стрелкой 38"/>
          <p:cNvCxnSpPr>
            <a:stCxn id="37" idx="3"/>
          </p:cNvCxnSpPr>
          <p:nvPr/>
        </p:nvCxnSpPr>
        <p:spPr>
          <a:xfrm>
            <a:off x="4079776" y="2438748"/>
            <a:ext cx="506502" cy="200328"/>
          </a:xfrm>
          <a:prstGeom prst="straightConnector1">
            <a:avLst/>
          </a:prstGeom>
          <a:ln w="38100">
            <a:solidFill>
              <a:srgbClr val="1B9D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>
            <a:hlinkClick r:id="rId5" action="ppaction://hlinksldjump"/>
          </p:cNvPr>
          <p:cNvSpPr/>
          <p:nvPr/>
        </p:nvSpPr>
        <p:spPr>
          <a:xfrm>
            <a:off x="839416" y="3136579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16" name="Стрелка вправо с вырезом 15">
            <a:hlinkClick r:id="rId6" action="ppaction://hlinksldjump"/>
          </p:cNvPr>
          <p:cNvSpPr/>
          <p:nvPr/>
        </p:nvSpPr>
        <p:spPr>
          <a:xfrm>
            <a:off x="8544272" y="5196546"/>
            <a:ext cx="3024336" cy="1400806"/>
          </a:xfrm>
          <a:prstGeom prst="notchedRightArrow">
            <a:avLst/>
          </a:prstGeom>
          <a:solidFill>
            <a:srgbClr val="99F9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Молодец!!!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Играем дальше!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6278" y="2239790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85509" y="3136579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7831" y="3876066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17831" y="4659835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17831" y="5505958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ИТОГО 20р.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857275" y="4245633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815566" y="486916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>
            <a:hlinkClick r:id="rId2" action="ppaction://hlinksldjump"/>
          </p:cNvPr>
          <p:cNvSpPr/>
          <p:nvPr/>
        </p:nvSpPr>
        <p:spPr>
          <a:xfrm>
            <a:off x="787735" y="366004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r>
              <a:rPr lang="ru-RU" sz="1500" b="1" dirty="0" smtClean="0">
                <a:solidFill>
                  <a:srgbClr val="7030A0"/>
                </a:solidFill>
                <a:hlinkClick r:id="rId5" action="ppaction://hlinksldjump"/>
              </a:rPr>
              <a:t>Слайд 79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86278" y="3265053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>
            <a:hlinkClick r:id="rId6" action="ppaction://hlinksldjump"/>
          </p:cNvPr>
          <p:cNvSpPr/>
          <p:nvPr/>
        </p:nvSpPr>
        <p:spPr>
          <a:xfrm>
            <a:off x="787735" y="3049029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 сначала определимся какой у нас будет доход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окажется в копилке)?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9" name="Прямая со стрелкой 38"/>
          <p:cNvCxnSpPr>
            <a:stCxn id="37" idx="3"/>
          </p:cNvCxnSpPr>
          <p:nvPr/>
        </p:nvCxnSpPr>
        <p:spPr>
          <a:xfrm>
            <a:off x="4079776" y="2438748"/>
            <a:ext cx="506502" cy="200328"/>
          </a:xfrm>
          <a:prstGeom prst="straightConnector1">
            <a:avLst/>
          </a:prstGeom>
          <a:ln w="38100">
            <a:solidFill>
              <a:srgbClr val="1B9D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8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6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6278" y="2239790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85509" y="3136579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7831" y="3876066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17831" y="4659835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17831" y="5505958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ИТОГО 30р.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857275" y="4245633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815566" y="486916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>
            <a:hlinkClick r:id="rId2" action="ppaction://hlinksldjump"/>
          </p:cNvPr>
          <p:cNvSpPr/>
          <p:nvPr/>
        </p:nvSpPr>
        <p:spPr>
          <a:xfrm>
            <a:off x="4586278" y="4029609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86278" y="3265053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787735" y="3049029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 сначала определимся какой у нас будет доход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окажется в копилке)?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9" name="Прямая со стрелкой 38"/>
          <p:cNvCxnSpPr>
            <a:stCxn id="37" idx="3"/>
          </p:cNvCxnSpPr>
          <p:nvPr/>
        </p:nvCxnSpPr>
        <p:spPr>
          <a:xfrm>
            <a:off x="4079776" y="2438748"/>
            <a:ext cx="506502" cy="200328"/>
          </a:xfrm>
          <a:prstGeom prst="straightConnector1">
            <a:avLst/>
          </a:prstGeom>
          <a:ln w="38100">
            <a:solidFill>
              <a:srgbClr val="1B9D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57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0" t="7119" r="9965"/>
          <a:stretch/>
        </p:blipFill>
        <p:spPr>
          <a:xfrm>
            <a:off x="2207568" y="3742438"/>
            <a:ext cx="3387488" cy="1761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506723" y="6307435"/>
            <a:ext cx="1296144" cy="46967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272" r="89073">
                        <a14:foregroundMark x1="38245" y1="26374" x2="38576" y2="30549"/>
                        <a14:foregroundMark x1="22351" y1="81758" x2="21026" y2="98242"/>
                        <a14:foregroundMark x1="23013" y1="80659" x2="21523" y2="96264"/>
                        <a14:foregroundMark x1="46192" y1="5055" x2="42384" y2="10330"/>
                        <a14:foregroundMark x1="50662" y1="2637" x2="51325" y2="3516"/>
                        <a14:foregroundMark x1="56291" y1="7473" x2="58278" y2="8791"/>
                        <a14:foregroundMark x1="58940" y1="12747" x2="59437" y2="15824"/>
                        <a14:foregroundMark x1="46358" y1="12747" x2="41391" y2="19560"/>
                        <a14:foregroundMark x1="41556" y1="20879" x2="40397" y2="24615"/>
                        <a14:foregroundMark x1="36921" y1="24615" x2="37583" y2="29451"/>
                        <a14:foregroundMark x1="38742" y1="36264" x2="39404" y2="38681"/>
                        <a14:foregroundMark x1="24834" y1="71209" x2="34437" y2="65495"/>
                        <a14:foregroundMark x1="72351" y1="85714" x2="73344" y2="98462"/>
                        <a14:foregroundMark x1="60762" y1="68352" x2="73510" y2="76044"/>
                        <a14:foregroundMark x1="21523" y1="44835" x2="26325" y2="46154"/>
                        <a14:foregroundMark x1="60430" y1="62418" x2="61093" y2="67912"/>
                        <a14:foregroundMark x1="73179" y1="77143" x2="73510" y2="81978"/>
                        <a14:foregroundMark x1="58278" y1="18681" x2="59437" y2="32967"/>
                        <a14:foregroundMark x1="58775" y1="20220" x2="59934" y2="24835"/>
                        <a14:foregroundMark x1="60099" y1="24396" x2="60099" y2="32308"/>
                        <a14:foregroundMark x1="22682" y1="79341" x2="21358" y2="99780"/>
                        <a14:foregroundMark x1="23675" y1="81978" x2="22517" y2="91429"/>
                        <a14:foregroundMark x1="22351" y1="82637" x2="22517" y2="89890"/>
                        <a14:foregroundMark x1="23675" y1="82857" x2="21358" y2="99780"/>
                        <a14:foregroundMark x1="75993" y1="49890" x2="80629" y2="47692"/>
                        <a14:foregroundMark x1="75993" y1="58022" x2="80298" y2="57363"/>
                        <a14:foregroundMark x1="79801" y1="48352" x2="82781" y2="50549"/>
                        <a14:foregroundMark x1="26490" y1="46374" x2="21026" y2="44176"/>
                        <a14:foregroundMark x1="21026" y1="44176" x2="18212" y2="47912"/>
                        <a14:foregroundMark x1="18543" y1="47692" x2="21192" y2="52527"/>
                        <a14:foregroundMark x1="19536" y1="53407" x2="26159" y2="53407"/>
                        <a14:foregroundMark x1="74503" y1="46593" x2="75662" y2="49890"/>
                        <a14:foregroundMark x1="79801" y1="55165" x2="82781" y2="51648"/>
                        <a14:foregroundMark x1="81788" y1="54725" x2="79636" y2="56703"/>
                        <a14:foregroundMark x1="73510" y1="47253" x2="72020" y2="53187"/>
                        <a14:foregroundMark x1="27483" y1="42198" x2="26159" y2="46374"/>
                        <a14:foregroundMark x1="27318" y1="42418" x2="27318" y2="42418"/>
                        <a14:backgroundMark x1="29470" y1="29231" x2="32450" y2="42198"/>
                        <a14:backgroundMark x1="35762" y1="25275" x2="31623" y2="28571"/>
                        <a14:backgroundMark x1="22517" y1="60440" x2="16391" y2="97582"/>
                        <a14:backgroundMark x1="35265" y1="64615" x2="37417" y2="63297"/>
                        <a14:backgroundMark x1="32616" y1="64835" x2="35927" y2="63956"/>
                        <a14:backgroundMark x1="20695" y1="82198" x2="24007" y2="81978"/>
                        <a14:backgroundMark x1="18543" y1="91429" x2="22848" y2="91429"/>
                        <a14:backgroundMark x1="18709" y1="97582" x2="22517" y2="98022"/>
                        <a14:backgroundMark x1="19371" y1="94945" x2="22517" y2="94945"/>
                        <a14:backgroundMark x1="20530" y1="87033" x2="23675" y2="86374"/>
                        <a14:backgroundMark x1="20861" y1="84615" x2="22848" y2="84835"/>
                        <a14:backgroundMark x1="23013" y1="71868" x2="24007" y2="72308"/>
                        <a14:backgroundMark x1="65397" y1="54286" x2="70861" y2="54725"/>
                        <a14:backgroundMark x1="21523" y1="43736" x2="25166" y2="43736"/>
                        <a14:backgroundMark x1="24503" y1="70989" x2="26159" y2="68571"/>
                        <a14:backgroundMark x1="38411" y1="26593" x2="38411" y2="29670"/>
                        <a14:backgroundMark x1="37748" y1="24615" x2="37583" y2="28132"/>
                        <a14:backgroundMark x1="18709" y1="53846" x2="26159" y2="56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348880"/>
            <a:ext cx="3596630" cy="27093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12424" y="4077072"/>
            <a:ext cx="1800200" cy="27809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604612" y="4149081"/>
            <a:ext cx="216024" cy="270892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816698" y="4149081"/>
            <a:ext cx="216024" cy="270892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ьная выноска 7"/>
          <p:cNvSpPr/>
          <p:nvPr/>
        </p:nvSpPr>
        <p:spPr>
          <a:xfrm>
            <a:off x="7968208" y="332656"/>
            <a:ext cx="3744416" cy="1229698"/>
          </a:xfrm>
          <a:prstGeom prst="wedgeEllipseCallout">
            <a:avLst>
              <a:gd name="adj1" fmla="val 11200"/>
              <a:gd name="adj2" fmla="val 12308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Как ты думаешь </a:t>
            </a:r>
          </a:p>
          <a:p>
            <a:pPr algn="ctr"/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хорошо это или плохо?</a:t>
            </a:r>
          </a:p>
          <a:p>
            <a:pPr algn="ctr"/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Когда в бюджете доходов больше, чем  расходов.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100000" l="0" r="8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6" y="3300346"/>
            <a:ext cx="3807229" cy="3441469"/>
          </a:xfrm>
          <a:prstGeom prst="rect">
            <a:avLst/>
          </a:prstGeom>
        </p:spPr>
      </p:pic>
      <p:sp>
        <p:nvSpPr>
          <p:cNvPr id="11" name="Овальная выноска 10"/>
          <p:cNvSpPr/>
          <p:nvPr/>
        </p:nvSpPr>
        <p:spPr>
          <a:xfrm>
            <a:off x="4223792" y="692696"/>
            <a:ext cx="3600400" cy="1224136"/>
          </a:xfrm>
          <a:prstGeom prst="wedgeEllipseCallout">
            <a:avLst>
              <a:gd name="adj1" fmla="val 96817"/>
              <a:gd name="adj2" fmla="val 12012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У тебя была ситуация, когда в копилке лежало МЕНЬШЕ денег, чем ты думал?</a:t>
            </a:r>
          </a:p>
        </p:txBody>
      </p:sp>
      <p:sp>
        <p:nvSpPr>
          <p:cNvPr id="12" name="Овальная выноска 11"/>
          <p:cNvSpPr/>
          <p:nvPr/>
        </p:nvSpPr>
        <p:spPr>
          <a:xfrm>
            <a:off x="4583832" y="2325734"/>
            <a:ext cx="3600400" cy="1282347"/>
          </a:xfrm>
          <a:prstGeom prst="wedgeEllipseCallout">
            <a:avLst>
              <a:gd name="adj1" fmla="val 87138"/>
              <a:gd name="adj2" fmla="val 950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А наоборот, когда в копилке лежало БОЛЬШЕ денег, чем ты думал?</a:t>
            </a:r>
          </a:p>
        </p:txBody>
      </p:sp>
      <p:sp>
        <p:nvSpPr>
          <p:cNvPr id="13" name="Овальная выноска 12"/>
          <p:cNvSpPr/>
          <p:nvPr/>
        </p:nvSpPr>
        <p:spPr>
          <a:xfrm>
            <a:off x="6040715" y="3834884"/>
            <a:ext cx="3744416" cy="1498476"/>
          </a:xfrm>
          <a:prstGeom prst="wedgeEllipseCallout">
            <a:avLst>
              <a:gd name="adj1" fmla="val 47126"/>
              <a:gd name="adj2" fmla="val -7523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Избегать неожиданностей помогает бюджет, где видно сколько ты положил в копилку и сколько из неё взял!</a:t>
            </a:r>
          </a:p>
        </p:txBody>
      </p:sp>
      <p:cxnSp>
        <p:nvCxnSpPr>
          <p:cNvPr id="17" name="Скругленная соединительная линия 16"/>
          <p:cNvCxnSpPr>
            <a:stCxn id="13" idx="3"/>
          </p:cNvCxnSpPr>
          <p:nvPr/>
        </p:nvCxnSpPr>
        <p:spPr>
          <a:xfrm rot="5400000" flipH="1">
            <a:off x="5969689" y="4494530"/>
            <a:ext cx="244750" cy="994016"/>
          </a:xfrm>
          <a:prstGeom prst="curvedConnector4">
            <a:avLst>
              <a:gd name="adj1" fmla="val -93401"/>
              <a:gd name="adj2" fmla="val 66084"/>
            </a:avLst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377">
            <a:off x="668985" y="738386"/>
            <a:ext cx="3048000" cy="203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8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xmlns="" id="{A0B2FADD-76C8-4B86-A83B-523B50B5EE6A}"/>
              </a:ext>
            </a:extLst>
          </p:cNvPr>
          <p:cNvSpPr/>
          <p:nvPr/>
        </p:nvSpPr>
        <p:spPr>
          <a:xfrm>
            <a:off x="443372" y="1052736"/>
            <a:ext cx="11305256" cy="44644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Что-то пошло не так..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E6C29D-A3B6-46C9-8FF5-F30295D4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84" y="490364"/>
            <a:ext cx="1700808" cy="1700808"/>
          </a:xfrm>
          <a:prstGeom prst="rect">
            <a:avLst/>
          </a:prstGeom>
        </p:spPr>
      </p:pic>
      <p:sp>
        <p:nvSpPr>
          <p:cNvPr id="5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DADBC3-5FF9-4789-869F-44D6BC21861E}"/>
              </a:ext>
            </a:extLst>
          </p:cNvPr>
          <p:cNvSpPr/>
          <p:nvPr/>
        </p:nvSpPr>
        <p:spPr>
          <a:xfrm>
            <a:off x="4016152" y="6101680"/>
            <a:ext cx="5040560" cy="504056"/>
          </a:xfrm>
          <a:prstGeom prst="roundRect">
            <a:avLst/>
          </a:prstGeom>
          <a:solidFill>
            <a:srgbClr val="8FD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Подумай </a:t>
            </a:r>
            <a:r>
              <a:rPr lang="ru-RU" sz="2400" b="1" dirty="0" smtClean="0">
                <a:solidFill>
                  <a:srgbClr val="002060"/>
                </a:solidFill>
              </a:rPr>
              <a:t>ещё!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86278" y="2239790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85509" y="3136579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7831" y="3876066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17831" y="4659835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17831" y="5505958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ИТОГО </a:t>
            </a:r>
            <a:r>
              <a:rPr lang="ru-RU" b="1" i="1" dirty="0" smtClean="0">
                <a:solidFill>
                  <a:srgbClr val="FF0000"/>
                </a:solidFill>
              </a:rPr>
              <a:t>80р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590491" y="476449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7275" y="484970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86278" y="397656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7735" y="3015717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Давай сначала определимся какой у нас будет доход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окажется в копилке)?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9" name="Прямая со стрелкой 38"/>
          <p:cNvCxnSpPr>
            <a:stCxn id="37" idx="3"/>
          </p:cNvCxnSpPr>
          <p:nvPr/>
        </p:nvCxnSpPr>
        <p:spPr>
          <a:xfrm>
            <a:off x="4079776" y="2438748"/>
            <a:ext cx="506502" cy="200328"/>
          </a:xfrm>
          <a:prstGeom prst="straightConnector1">
            <a:avLst/>
          </a:prstGeom>
          <a:ln w="38100">
            <a:solidFill>
              <a:srgbClr val="1B9D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4586278" y="3271317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18" name="Стрелка вправо с вырезом 17">
            <a:hlinkClick r:id="rId2" action="ppaction://hlinksldjump"/>
          </p:cNvPr>
          <p:cNvSpPr/>
          <p:nvPr/>
        </p:nvSpPr>
        <p:spPr>
          <a:xfrm>
            <a:off x="8544272" y="5196546"/>
            <a:ext cx="3024336" cy="1400806"/>
          </a:xfrm>
          <a:prstGeom prst="notchedRightArrow">
            <a:avLst/>
          </a:prstGeom>
          <a:solidFill>
            <a:srgbClr val="99F9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Молодец!!!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Играем дальше!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5840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87767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574836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9078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9079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 расходами всё просто, ты уже их выделил из числа доходов!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ты потратил)?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>
            <a:hlinkClick r:id="rId2" action="ppaction://hlinksldjump"/>
          </p:cNvPr>
          <p:cNvSpPr/>
          <p:nvPr/>
        </p:nvSpPr>
        <p:spPr>
          <a:xfrm>
            <a:off x="857275" y="484970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063824" y="338414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5840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87767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574836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9078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9079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3366FF"/>
                </a:solidFill>
              </a:rPr>
              <a:t>ИТОГО </a:t>
            </a:r>
            <a:r>
              <a:rPr lang="ru-RU" b="1" i="1" dirty="0" smtClean="0">
                <a:solidFill>
                  <a:srgbClr val="3366FF"/>
                </a:solidFill>
              </a:rPr>
              <a:t>20р</a:t>
            </a:r>
            <a:r>
              <a:rPr lang="ru-RU" b="1" i="1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 расходами всё просто, ты уже их выделил из числа доходов!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ты потратил)?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>
            <a:hlinkClick r:id="rId2" action="ppaction://hlinksldjump"/>
          </p:cNvPr>
          <p:cNvSpPr/>
          <p:nvPr/>
        </p:nvSpPr>
        <p:spPr>
          <a:xfrm>
            <a:off x="857275" y="484970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804783" y="334616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2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5840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87767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574836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9078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9079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3366FF"/>
                </a:solidFill>
              </a:rPr>
              <a:t>ИТОГО </a:t>
            </a:r>
            <a:r>
              <a:rPr lang="ru-RU" b="1" i="1" dirty="0" smtClean="0">
                <a:solidFill>
                  <a:srgbClr val="3366FF"/>
                </a:solidFill>
              </a:rPr>
              <a:t>30р</a:t>
            </a:r>
            <a:r>
              <a:rPr lang="ru-RU" b="1" i="1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 расходами всё просто, ты уже их выделил из числа доходов!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ты потратил)?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33875" y="4145130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>
            <a:hlinkClick r:id="rId2" action="ppaction://hlinksldjump"/>
          </p:cNvPr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804783" y="334616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9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5840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87767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574836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9078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9079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3366FF"/>
                </a:solidFill>
              </a:rPr>
              <a:t>ИТОГО </a:t>
            </a:r>
            <a:r>
              <a:rPr lang="ru-RU" b="1" i="1" dirty="0" smtClean="0">
                <a:solidFill>
                  <a:srgbClr val="3366FF"/>
                </a:solidFill>
              </a:rPr>
              <a:t>80р</a:t>
            </a:r>
            <a:r>
              <a:rPr lang="ru-RU" b="1" i="1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 расходами всё просто, ты уже их выделил из числа доходов!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ты потратил)?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33875" y="4145130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804783" y="4956186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804783" y="334616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13" name="Стрелка вправо с вырезом 12">
            <a:hlinkClick r:id="rId2" action="ppaction://hlinksldjump"/>
          </p:cNvPr>
          <p:cNvSpPr/>
          <p:nvPr/>
        </p:nvSpPr>
        <p:spPr>
          <a:xfrm>
            <a:off x="8544272" y="4956186"/>
            <a:ext cx="3024336" cy="1641166"/>
          </a:xfrm>
          <a:prstGeom prst="notchedRightArrow">
            <a:avLst/>
          </a:prstGeom>
          <a:solidFill>
            <a:srgbClr val="99F9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Молодец!!!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Посмотри что у тебя получилось!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5840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87767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574836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9078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9079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3366FF"/>
                </a:solidFill>
              </a:rPr>
              <a:t>ИТОГО </a:t>
            </a:r>
            <a:r>
              <a:rPr lang="ru-RU" b="1" i="1" dirty="0" smtClean="0">
                <a:solidFill>
                  <a:srgbClr val="3366FF"/>
                </a:solidFill>
              </a:rPr>
              <a:t>10р</a:t>
            </a:r>
            <a:r>
              <a:rPr lang="ru-RU" b="1" i="1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 расходами всё просто, ты уже их выделил из числа доходов!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ты потратил)?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04783" y="334616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96094" y="3361997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5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5840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87767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574836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9078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9079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3366FF"/>
                </a:solidFill>
              </a:rPr>
              <a:t>ИТОГО </a:t>
            </a:r>
            <a:r>
              <a:rPr lang="ru-RU" b="1" i="1" dirty="0" smtClean="0">
                <a:solidFill>
                  <a:srgbClr val="3366FF"/>
                </a:solidFill>
              </a:rPr>
              <a:t>30р</a:t>
            </a:r>
            <a:r>
              <a:rPr lang="ru-RU" b="1" i="1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 расходами всё просто, ты уже их выделил из числа доходов!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ты потратил)?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04783" y="334616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11424" y="6021288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88437" y="4145130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7BA663-236C-42D2-A7EB-329303F80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100000" l="1167" r="98667">
                        <a14:foregroundMark x1="57500" y1="68250" x2="57333" y2="72083"/>
                        <a14:foregroundMark x1="66833" y1="69500" x2="66833" y2="72083"/>
                        <a14:foregroundMark x1="68333" y1="69083" x2="63250" y2="71000"/>
                        <a14:foregroundMark x1="58167" y1="67833" x2="54167" y2="66583"/>
                        <a14:foregroundMark x1="23583" y1="82833" x2="27833" y2="7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33">
            <a:off x="10070524" y="249269"/>
            <a:ext cx="1872208" cy="1872208"/>
          </a:xfrm>
          <a:prstGeom prst="rect">
            <a:avLst/>
          </a:prstGeom>
        </p:spPr>
      </p:pic>
      <p:sp>
        <p:nvSpPr>
          <p:cNvPr id="5" name="Овальная выноска 5">
            <a:extLst>
              <a:ext uri="{FF2B5EF4-FFF2-40B4-BE49-F238E27FC236}">
                <a16:creationId xmlns:a16="http://schemas.microsoft.com/office/drawing/2014/main" xmlns="" id="{62526430-36F6-4F8E-885A-B3787D0EF6F9}"/>
              </a:ext>
            </a:extLst>
          </p:cNvPr>
          <p:cNvSpPr/>
          <p:nvPr/>
        </p:nvSpPr>
        <p:spPr>
          <a:xfrm>
            <a:off x="4658649" y="83895"/>
            <a:ext cx="4392488" cy="1368152"/>
          </a:xfrm>
          <a:prstGeom prst="wedgeEllipseCallout">
            <a:avLst>
              <a:gd name="adj1" fmla="val 78400"/>
              <a:gd name="adj2" fmla="val 23885"/>
            </a:avLst>
          </a:prstGeom>
          <a:solidFill>
            <a:srgbClr val="D2E1FE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000" b="1" dirty="0">
                <a:ln w="0"/>
                <a:solidFill>
                  <a:schemeClr val="accent1"/>
                </a:solidFill>
              </a:rPr>
              <a:t>На что тратятся деньги из бюджета? Интересно? Давай посмотрим!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EC305D-87CA-4BB1-BE91-61FF741654DD}"/>
              </a:ext>
            </a:extLst>
          </p:cNvPr>
          <p:cNvSpPr txBox="1"/>
          <p:nvPr/>
        </p:nvSpPr>
        <p:spPr>
          <a:xfrm>
            <a:off x="1359705" y="1473191"/>
            <a:ext cx="8757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Главным направлением использования денежных средств бюджета являются расходы, которые связаны, с обеспечением комфортной жизни человеку.</a:t>
            </a:r>
          </a:p>
          <a:p>
            <a:endParaRPr lang="ru-RU" sz="1000" dirty="0"/>
          </a:p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Вот основные направления расходов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ECCD0BC0-8D2F-454F-A3F2-3B4A9003D5D4}"/>
              </a:ext>
            </a:extLst>
          </p:cNvPr>
          <p:cNvCxnSpPr/>
          <p:nvPr/>
        </p:nvCxnSpPr>
        <p:spPr>
          <a:xfrm>
            <a:off x="335360" y="4005064"/>
            <a:ext cx="3096344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71081E28-4AA0-42AB-8343-38F84A85322E}"/>
              </a:ext>
            </a:extLst>
          </p:cNvPr>
          <p:cNvCxnSpPr/>
          <p:nvPr/>
        </p:nvCxnSpPr>
        <p:spPr>
          <a:xfrm>
            <a:off x="4669929" y="4149080"/>
            <a:ext cx="3096344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44B0F55D-5C19-44E7-AD76-A3A4E5B26F72}"/>
              </a:ext>
            </a:extLst>
          </p:cNvPr>
          <p:cNvCxnSpPr/>
          <p:nvPr/>
        </p:nvCxnSpPr>
        <p:spPr>
          <a:xfrm>
            <a:off x="8802614" y="4005064"/>
            <a:ext cx="3096344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2E24D7EA-8DC0-482B-BFF6-D6F3205BD8B0}"/>
              </a:ext>
            </a:extLst>
          </p:cNvPr>
          <p:cNvCxnSpPr/>
          <p:nvPr/>
        </p:nvCxnSpPr>
        <p:spPr>
          <a:xfrm>
            <a:off x="2207568" y="5085184"/>
            <a:ext cx="3096344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2187E49A-D222-4368-9687-03984494861B}"/>
              </a:ext>
            </a:extLst>
          </p:cNvPr>
          <p:cNvCxnSpPr/>
          <p:nvPr/>
        </p:nvCxnSpPr>
        <p:spPr>
          <a:xfrm>
            <a:off x="7032104" y="5085184"/>
            <a:ext cx="3096344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990F7EF2-8F5E-4621-9609-3954A4CB0657}"/>
              </a:ext>
            </a:extLst>
          </p:cNvPr>
          <p:cNvCxnSpPr/>
          <p:nvPr/>
        </p:nvCxnSpPr>
        <p:spPr>
          <a:xfrm>
            <a:off x="335360" y="6021288"/>
            <a:ext cx="3096344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2027ABC9-8EBF-4A0B-B78E-BB70790AD263}"/>
              </a:ext>
            </a:extLst>
          </p:cNvPr>
          <p:cNvCxnSpPr/>
          <p:nvPr/>
        </p:nvCxnSpPr>
        <p:spPr>
          <a:xfrm>
            <a:off x="8868307" y="6072399"/>
            <a:ext cx="3096344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DCE69585-19EE-4086-B63B-EC5C10A4A4FA}"/>
              </a:ext>
            </a:extLst>
          </p:cNvPr>
          <p:cNvCxnSpPr/>
          <p:nvPr/>
        </p:nvCxnSpPr>
        <p:spPr>
          <a:xfrm>
            <a:off x="4637536" y="6680592"/>
            <a:ext cx="3096344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A60D6A-A003-4604-81C5-616ADF0D224A}"/>
              </a:ext>
            </a:extLst>
          </p:cNvPr>
          <p:cNvSpPr txBox="1"/>
          <p:nvPr/>
        </p:nvSpPr>
        <p:spPr>
          <a:xfrm>
            <a:off x="882200" y="3494689"/>
            <a:ext cx="25361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/>
              <a:t>Благоустройство территорий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042336C-4774-41B6-BC5E-E46EB25F678A}"/>
              </a:ext>
            </a:extLst>
          </p:cNvPr>
          <p:cNvSpPr txBox="1"/>
          <p:nvPr/>
        </p:nvSpPr>
        <p:spPr>
          <a:xfrm>
            <a:off x="4970323" y="3808735"/>
            <a:ext cx="24955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/>
              <a:t>Ремонт и содержание дорог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C6B4F83-5F48-480C-8A02-F300FC6742F2}"/>
              </a:ext>
            </a:extLst>
          </p:cNvPr>
          <p:cNvSpPr txBox="1"/>
          <p:nvPr/>
        </p:nvSpPr>
        <p:spPr>
          <a:xfrm>
            <a:off x="8802614" y="3419479"/>
            <a:ext cx="3096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/>
              <a:t>Выплата заработной платы работникам бюджетной сферы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9C39D91-84B6-4888-A945-6E0A849CA1CB}"/>
              </a:ext>
            </a:extLst>
          </p:cNvPr>
          <p:cNvSpPr txBox="1"/>
          <p:nvPr/>
        </p:nvSpPr>
        <p:spPr>
          <a:xfrm>
            <a:off x="2207568" y="4307323"/>
            <a:ext cx="33123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/>
              <a:t>Расходы на жилищно-коммунальное хозяйство (свет, газ, вода и другие услуги)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5DD4C9C-3A18-4BBF-9250-91698CEC079A}"/>
              </a:ext>
            </a:extLst>
          </p:cNvPr>
          <p:cNvSpPr txBox="1"/>
          <p:nvPr/>
        </p:nvSpPr>
        <p:spPr>
          <a:xfrm>
            <a:off x="7032104" y="4300354"/>
            <a:ext cx="30963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/>
              <a:t>Ремонт и содержание имущества учреждений образования и культуры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039AC4-0719-4CFD-A75D-D62A21C000B0}"/>
              </a:ext>
            </a:extLst>
          </p:cNvPr>
          <p:cNvSpPr txBox="1"/>
          <p:nvPr/>
        </p:nvSpPr>
        <p:spPr>
          <a:xfrm>
            <a:off x="251607" y="5430716"/>
            <a:ext cx="3201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/>
              <a:t>Содержание органов местного самоуправления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7DCEC04-4ED4-49FF-B44A-A90E4564E66D}"/>
              </a:ext>
            </a:extLst>
          </p:cNvPr>
          <p:cNvSpPr txBox="1"/>
          <p:nvPr/>
        </p:nvSpPr>
        <p:spPr>
          <a:xfrm>
            <a:off x="9148406" y="5585779"/>
            <a:ext cx="24602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/>
              <a:t>Охрана окружающей среды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EDFAA75-EF4C-489F-B609-C719F59BCF7F}"/>
              </a:ext>
            </a:extLst>
          </p:cNvPr>
          <p:cNvSpPr txBox="1"/>
          <p:nvPr/>
        </p:nvSpPr>
        <p:spPr>
          <a:xfrm>
            <a:off x="5271855" y="6357427"/>
            <a:ext cx="17843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/>
              <a:t>И другие расходы…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1EBDE8D-923D-4496-ABDC-BFDDC7C41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125" y="2457296"/>
            <a:ext cx="1616892" cy="90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49E2D315-5DE5-4EBA-8668-0B3C0069C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53" y="2896767"/>
            <a:ext cx="1381740" cy="92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30863917-C8D8-4048-80A1-C31C612297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721" y="2397877"/>
            <a:ext cx="1463661" cy="906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F3698CB-BC8E-4C27-B9D0-2C8967ADF8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3" b="99674" l="3370" r="97283">
                        <a14:foregroundMark x1="50870" y1="2391" x2="65761" y2="17609"/>
                        <a14:foregroundMark x1="38696" y1="5761" x2="3478" y2="35000"/>
                        <a14:foregroundMark x1="3478" y1="35000" x2="11522" y2="47717"/>
                        <a14:foregroundMark x1="11522" y1="47717" x2="16413" y2="77717"/>
                        <a14:foregroundMark x1="23043" y1="27609" x2="45435" y2="59239"/>
                        <a14:foregroundMark x1="45435" y1="59239" x2="65761" y2="79674"/>
                        <a14:foregroundMark x1="65761" y1="79674" x2="65761" y2="80000"/>
                        <a14:foregroundMark x1="79130" y1="19130" x2="14674" y2="72717"/>
                        <a14:foregroundMark x1="14674" y1="72717" x2="14130" y2="72935"/>
                        <a14:foregroundMark x1="36087" y1="11630" x2="71739" y2="9565"/>
                        <a14:foregroundMark x1="71739" y1="9565" x2="84565" y2="17826"/>
                        <a14:foregroundMark x1="84565" y1="17826" x2="90870" y2="33587"/>
                        <a14:foregroundMark x1="90870" y1="33587" x2="91848" y2="46522"/>
                        <a14:foregroundMark x1="91848" y1="46522" x2="79022" y2="69022"/>
                        <a14:foregroundMark x1="79022" y1="69022" x2="57717" y2="92174"/>
                        <a14:foregroundMark x1="57717" y1="92174" x2="24674" y2="79783"/>
                        <a14:foregroundMark x1="24674" y1="79783" x2="17826" y2="68152"/>
                        <a14:foregroundMark x1="17826" y1="68152" x2="17826" y2="64348"/>
                        <a14:foregroundMark x1="52065" y1="36196" x2="46413" y2="43913"/>
                        <a14:foregroundMark x1="46087" y1="33152" x2="51304" y2="44348"/>
                        <a14:foregroundMark x1="51304" y1="44348" x2="51304" y2="44348"/>
                        <a14:foregroundMark x1="50217" y1="29457" x2="53913" y2="37609"/>
                        <a14:foregroundMark x1="7065" y1="42500" x2="6413" y2="56739"/>
                        <a14:foregroundMark x1="6413" y1="56739" x2="12717" y2="67283"/>
                        <a14:foregroundMark x1="12717" y1="67283" x2="15761" y2="79565"/>
                        <a14:foregroundMark x1="15761" y1="79565" x2="55761" y2="93370"/>
                        <a14:foregroundMark x1="55761" y1="93370" x2="68478" y2="94457"/>
                        <a14:foregroundMark x1="68478" y1="94457" x2="78478" y2="85543"/>
                        <a14:foregroundMark x1="78478" y1="85543" x2="88370" y2="63587"/>
                        <a14:foregroundMark x1="28261" y1="87391" x2="43152" y2="90761"/>
                        <a14:foregroundMark x1="43804" y1="95870" x2="56848" y2="95543"/>
                        <a14:foregroundMark x1="56848" y1="95543" x2="56848" y2="95543"/>
                        <a14:foregroundMark x1="93261" y1="33913" x2="93913" y2="60761"/>
                        <a14:foregroundMark x1="93913" y1="60761" x2="90978" y2="72500"/>
                        <a14:foregroundMark x1="49022" y1="69891" x2="50543" y2="83261"/>
                        <a14:foregroundMark x1="50543" y1="83261" x2="50543" y2="83261"/>
                        <a14:foregroundMark x1="34239" y1="54022" x2="34239" y2="54022"/>
                        <a14:foregroundMark x1="35326" y1="60326" x2="35326" y2="60326"/>
                        <a14:foregroundMark x1="37935" y1="60978" x2="37935" y2="60978"/>
                        <a14:foregroundMark x1="76848" y1="36957" x2="76848" y2="36957"/>
                        <a14:foregroundMark x1="41957" y1="60652" x2="41957" y2="60652"/>
                        <a14:foregroundMark x1="40543" y1="59891" x2="40543" y2="59891"/>
                        <a14:foregroundMark x1="39783" y1="56522" x2="39783" y2="65435"/>
                        <a14:foregroundMark x1="96957" y1="41304" x2="97283" y2="54674"/>
                        <a14:foregroundMark x1="43478" y1="98152" x2="56196" y2="99130"/>
                        <a14:foregroundMark x1="56196" y1="99130" x2="56522" y2="99674"/>
                        <a14:backgroundMark x1="17174" y1="3478" x2="2283" y2="10870"/>
                        <a14:backgroundMark x1="2283" y1="10870" x2="2283" y2="10870"/>
                        <a14:backgroundMark x1="75761" y1="2717" x2="90652" y2="5761"/>
                        <a14:backgroundMark x1="90652" y1="5761" x2="99130" y2="15000"/>
                        <a14:backgroundMark x1="98043" y1="78478" x2="85761" y2="9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79" y="4149080"/>
            <a:ext cx="977603" cy="977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EC8ABEA-37D8-4897-B820-DFFB8FD743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43" b="89840" l="7764" r="94385">
                        <a14:foregroundMark x1="9082" y1="39594" x2="9082" y2="39594"/>
                        <a14:foregroundMark x1="10400" y1="39594" x2="7764" y2="36330"/>
                        <a14:foregroundMark x1="48242" y1="7204" x2="53027" y2="7204"/>
                        <a14:foregroundMark x1="93945" y1="36884" x2="94385" y2="40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9" y="4126390"/>
            <a:ext cx="1362554" cy="1080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02EC9528-0727-46E7-9A32-1B819E6888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34" y="5262783"/>
            <a:ext cx="1255771" cy="784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FAEE949B-E53D-443C-B01C-83B2D16A36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78" y="5283754"/>
            <a:ext cx="1287280" cy="784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B6AA5D5C-9D85-4F53-A1B4-AB32D10040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53" y="5533265"/>
            <a:ext cx="1345425" cy="784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53A169D-3946-4CC0-B75F-1F542ED1CC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710" y="83895"/>
            <a:ext cx="2413630" cy="24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5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5840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87767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574836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9078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9079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3366FF"/>
                </a:solidFill>
              </a:rPr>
              <a:t>ИТОГО </a:t>
            </a:r>
            <a:r>
              <a:rPr lang="ru-RU" b="1" i="1" dirty="0" smtClean="0">
                <a:solidFill>
                  <a:srgbClr val="3366FF"/>
                </a:solidFill>
              </a:rPr>
              <a:t>80р</a:t>
            </a:r>
            <a:r>
              <a:rPr lang="ru-RU" b="1" i="1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 расходами всё просто, ты уже их выделил из числа доходов!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ты потратил)?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04783" y="334616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833875" y="4956186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88437" y="4145130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13" name="Стрелка вправо с вырезом 12">
            <a:hlinkClick r:id="rId2" action="ppaction://hlinksldjump"/>
          </p:cNvPr>
          <p:cNvSpPr/>
          <p:nvPr/>
        </p:nvSpPr>
        <p:spPr>
          <a:xfrm>
            <a:off x="8544272" y="4956186"/>
            <a:ext cx="3024336" cy="1641166"/>
          </a:xfrm>
          <a:prstGeom prst="notchedRightArrow">
            <a:avLst/>
          </a:prstGeom>
          <a:solidFill>
            <a:srgbClr val="99F9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Молодец!!!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Посмотри что у тебя получилось!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5840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87767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574836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9078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9079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3366FF"/>
                </a:solidFill>
              </a:rPr>
              <a:t>ИТОГО </a:t>
            </a:r>
            <a:r>
              <a:rPr lang="ru-RU" b="1" i="1" dirty="0" smtClean="0">
                <a:solidFill>
                  <a:srgbClr val="3366FF"/>
                </a:solidFill>
              </a:rPr>
              <a:t>50р</a:t>
            </a:r>
            <a:r>
              <a:rPr lang="ru-RU" b="1" i="1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 расходами всё просто, ты уже их выделил из числа доходов!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ты потратил)?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57275" y="484970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804783" y="334616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8" name="Скругленный прямоугольник 27">
            <a:hlinkClick r:id="rId2" action="ppaction://hlinksldjump"/>
          </p:cNvPr>
          <p:cNvSpPr/>
          <p:nvPr/>
        </p:nvSpPr>
        <p:spPr>
          <a:xfrm>
            <a:off x="911424" y="323174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3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5840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87767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574836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9078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9079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3366FF"/>
                </a:solidFill>
              </a:rPr>
              <a:t>ИТОГО </a:t>
            </a:r>
            <a:r>
              <a:rPr lang="ru-RU" b="1" i="1" dirty="0" smtClean="0">
                <a:solidFill>
                  <a:srgbClr val="3366FF"/>
                </a:solidFill>
              </a:rPr>
              <a:t>50р</a:t>
            </a:r>
            <a:r>
              <a:rPr lang="ru-RU" b="1" i="1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 расходами всё просто, ты уже их выделил из числа доходов!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ты потратил)?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>
            <a:hlinkClick r:id="rId2" action="ppaction://hlinksldjump"/>
          </p:cNvPr>
          <p:cNvSpPr/>
          <p:nvPr/>
        </p:nvSpPr>
        <p:spPr>
          <a:xfrm>
            <a:off x="857275" y="4849701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804783" y="334616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833875" y="4145130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0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5840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87767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574836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9078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79079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3366FF"/>
                </a:solidFill>
              </a:rPr>
              <a:t>ИТОГО </a:t>
            </a:r>
            <a:r>
              <a:rPr lang="ru-RU" b="1" i="1" dirty="0" smtClean="0">
                <a:solidFill>
                  <a:srgbClr val="3366FF"/>
                </a:solidFill>
              </a:rPr>
              <a:t>80р</a:t>
            </a:r>
            <a:r>
              <a:rPr lang="ru-RU" b="1" i="1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9376" y="2046333"/>
            <a:ext cx="36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 расходами всё просто, ты уже их выделил из числа доходов!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(сколько денег ты потратил)?</a:t>
            </a:r>
            <a:endParaRPr lang="ru-RU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04783" y="4892700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804783" y="334616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833875" y="4145130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13" name="Стрелка вправо с вырезом 12">
            <a:hlinkClick r:id="rId2" action="ppaction://hlinksldjump"/>
          </p:cNvPr>
          <p:cNvSpPr/>
          <p:nvPr/>
        </p:nvSpPr>
        <p:spPr>
          <a:xfrm>
            <a:off x="8544272" y="4956186"/>
            <a:ext cx="3024336" cy="1641166"/>
          </a:xfrm>
          <a:prstGeom prst="notchedRightArrow">
            <a:avLst/>
          </a:prstGeom>
          <a:solidFill>
            <a:srgbClr val="99F9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Молодец!!!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Посмотри что у тебя получилось!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911B63-7AC4-4155-90A6-B059937F27E6}"/>
              </a:ext>
            </a:extLst>
          </p:cNvPr>
          <p:cNvSpPr txBox="1"/>
          <p:nvPr/>
        </p:nvSpPr>
        <p:spPr>
          <a:xfrm>
            <a:off x="3359696" y="476672"/>
            <a:ext cx="685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Игра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«Составь свой бюджет сам»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5" y="1123003"/>
            <a:ext cx="721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Ниже представлены различные виды получения денежных средств, а так же расходования, тебе необходимо распределить их на ДОХОДЫ и РАСХОДЫ.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64152" y="2257352"/>
            <a:ext cx="3339752" cy="73059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66FF"/>
                </a:solidFill>
              </a:rPr>
              <a:t>РАСХОДЫ</a:t>
            </a:r>
            <a:endParaRPr lang="ru-RU" b="1" i="1" dirty="0">
              <a:solidFill>
                <a:srgbClr val="3366FF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396079" y="3251000"/>
            <a:ext cx="3475898" cy="62237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383148" y="4044628"/>
            <a:ext cx="3443576" cy="633053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387390" y="4851523"/>
            <a:ext cx="3443576" cy="641374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387391" y="5589240"/>
            <a:ext cx="3443575" cy="659346"/>
          </a:xfrm>
          <a:prstGeom prst="roundRect">
            <a:avLst/>
          </a:prstGeom>
          <a:solidFill>
            <a:srgbClr val="D2E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3366FF"/>
                </a:solidFill>
              </a:rPr>
              <a:t>ИТОГО </a:t>
            </a:r>
            <a:r>
              <a:rPr lang="ru-RU" b="1" i="1" dirty="0" smtClean="0">
                <a:solidFill>
                  <a:srgbClr val="3366FF"/>
                </a:solidFill>
              </a:rPr>
              <a:t>80р</a:t>
            </a:r>
            <a:r>
              <a:rPr lang="ru-RU" b="1" i="1" dirty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642187" y="3346162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мороженое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657814" y="4127835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Покатался на карусели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649802" y="4956186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Купил браслет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91634" y="2287591"/>
            <a:ext cx="3074359" cy="7985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ДОХОДЫ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90865" y="3184380"/>
            <a:ext cx="3475898" cy="62237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23187" y="3923867"/>
            <a:ext cx="3443576" cy="6330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23187" y="4707636"/>
            <a:ext cx="3443576" cy="641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23187" y="5553759"/>
            <a:ext cx="3443575" cy="65934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ИТОГО </a:t>
            </a:r>
            <a:r>
              <a:rPr lang="ru-RU" b="1" i="1" dirty="0" smtClean="0">
                <a:solidFill>
                  <a:srgbClr val="FF0000"/>
                </a:solidFill>
              </a:rPr>
              <a:t>80р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563068" y="3287874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на день рожденья 50р.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08407" y="4828046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Дал папа на карманные расходы 10р.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22" name="Скругленный прямоугольник 21">
            <a:hlinkClick r:id="rId2" action="ppaction://hlinksldjump"/>
          </p:cNvPr>
          <p:cNvSpPr/>
          <p:nvPr/>
        </p:nvSpPr>
        <p:spPr>
          <a:xfrm>
            <a:off x="1630422" y="4040116"/>
            <a:ext cx="2983682" cy="43204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Подарок бабушки 20р.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9736" y="6253497"/>
            <a:ext cx="5089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Бюджет составлен верно!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85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69259" l="10000" r="90000">
                        <a14:foregroundMark x1="31927" y1="74630" x2="32448" y2="75093"/>
                        <a14:foregroundMark x1="36354" y1="76481" x2="36719" y2="77407"/>
                        <a14:foregroundMark x1="42240" y1="75648" x2="43177" y2="76574"/>
                        <a14:foregroundMark x1="45729" y1="79074" x2="45781" y2="80370"/>
                        <a14:foregroundMark x1="45208" y1="71019" x2="46250" y2="72222"/>
                        <a14:foregroundMark x1="51042" y1="77870" x2="52188" y2="77685"/>
                        <a14:foregroundMark x1="54635" y1="71667" x2="55260" y2="76019"/>
                        <a14:foregroundMark x1="69063" y1="70093" x2="69479" y2="75648"/>
                        <a14:foregroundMark x1="67552" y1="66481" x2="67552" y2="77407"/>
                        <a14:foregroundMark x1="57604" y1="40926" x2="58385" y2="40926"/>
                        <a14:foregroundMark x1="58854" y1="39537" x2="58594" y2="40926"/>
                        <a14:foregroundMark x1="39688" y1="19630" x2="36406" y2="30000"/>
                        <a14:backgroundMark x1="55313" y1="67778" x2="55313" y2="67778"/>
                        <a14:backgroundMark x1="69115" y1="67593" x2="69115" y2="67593"/>
                        <a14:backgroundMark x1="68802" y1="72130" x2="68802" y2="72130"/>
                        <a14:backgroundMark x1="44896" y1="71204" x2="51146" y2="71944"/>
                        <a14:backgroundMark x1="71510" y1="71389" x2="66719" y2="71389"/>
                        <a14:backgroundMark x1="54427" y1="71667" x2="53229" y2="7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4959" r="34900" b="31479"/>
          <a:stretch/>
        </p:blipFill>
        <p:spPr>
          <a:xfrm>
            <a:off x="479376" y="260648"/>
            <a:ext cx="2444799" cy="2501602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3359696" y="35471"/>
            <a:ext cx="6017533" cy="2396361"/>
          </a:xfrm>
          <a:prstGeom prst="wedgeEllipseCallout">
            <a:avLst>
              <a:gd name="adj1" fmla="val -65661"/>
              <a:gd name="adj2" fmla="val 5177"/>
            </a:avLst>
          </a:prstGeom>
          <a:solidFill>
            <a:srgbClr val="FFFF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86907" y="480655"/>
            <a:ext cx="59257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Благодарю за внимание до новых встреч!!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Твой друг Знайка!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32" y1="50704" x2="8232" y2="50704"/>
                        <a14:foregroundMark x1="23357" y1="51710" x2="23357" y2="51710"/>
                        <a14:foregroundMark x1="38034" y1="31388" x2="38034" y2="31388"/>
                        <a14:foregroundMark x1="53223" y1="49899" x2="53223" y2="49899"/>
                        <a14:foregroundMark x1="45437" y1="38229" x2="45437" y2="38229"/>
                        <a14:foregroundMark x1="3191" y1="50704" x2="3191" y2="50704"/>
                        <a14:foregroundMark x1="24505" y1="26962" x2="24505" y2="26962"/>
                        <a14:foregroundMark x1="70453" y1="64185" x2="70453" y2="64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429000"/>
            <a:ext cx="10058400" cy="3190188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8040216" y="1916832"/>
            <a:ext cx="3960440" cy="1800200"/>
          </a:xfrm>
          <a:prstGeom prst="cloudCallout">
            <a:avLst>
              <a:gd name="adj1" fmla="val -29010"/>
              <a:gd name="adj2" fmla="val 75126"/>
            </a:avLst>
          </a:prstGeom>
          <a:solidFill>
            <a:srgbClr val="D2E1F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Ура, мы узнали что такое бюджет и как он важен в жизни любого из нас! Спасибо Знайка!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9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5554</TotalTime>
  <Words>2899</Words>
  <Application>Microsoft Office PowerPoint</Application>
  <PresentationFormat>Произвольный</PresentationFormat>
  <Paragraphs>541</Paragraphs>
  <Slides>95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01" baseType="lpstr">
      <vt:lpstr>Arial</vt:lpstr>
      <vt:lpstr>Wingdings</vt:lpstr>
      <vt:lpstr>Calibri Light</vt:lpstr>
      <vt:lpstr>Monotype Corsiva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Кожевникова Юлия</cp:lastModifiedBy>
  <cp:revision>330</cp:revision>
  <cp:lastPrinted>2023-05-19T10:37:35Z</cp:lastPrinted>
  <dcterms:modified xsi:type="dcterms:W3CDTF">2024-06-10T04:26:19Z</dcterms:modified>
</cp:coreProperties>
</file>